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185" r:id="rId19"/>
    <p:sldId id="1204" r:id="rId20"/>
    <p:sldId id="1205" r:id="rId21"/>
    <p:sldId id="1188" r:id="rId22"/>
    <p:sldId id="1189" r:id="rId23"/>
    <p:sldId id="1186" r:id="rId24"/>
    <p:sldId id="1127" r:id="rId25"/>
    <p:sldId id="1202" r:id="rId26"/>
    <p:sldId id="1203" r:id="rId27"/>
    <p:sldId id="1191" r:id="rId28"/>
    <p:sldId id="1128" r:id="rId29"/>
    <p:sldId id="1129" r:id="rId30"/>
    <p:sldId id="1192" r:id="rId31"/>
    <p:sldId id="1190" r:id="rId32"/>
    <p:sldId id="1130" r:id="rId33"/>
    <p:sldId id="1206" r:id="rId34"/>
    <p:sldId id="1193" r:id="rId35"/>
    <p:sldId id="1194" r:id="rId36"/>
    <p:sldId id="1195" r:id="rId37"/>
    <p:sldId id="1196" r:id="rId38"/>
    <p:sldId id="1224" r:id="rId39"/>
    <p:sldId id="1197" r:id="rId40"/>
    <p:sldId id="1132" r:id="rId41"/>
    <p:sldId id="1133" r:id="rId42"/>
    <p:sldId id="1198" r:id="rId43"/>
    <p:sldId id="1134" r:id="rId44"/>
    <p:sldId id="1209" r:id="rId45"/>
    <p:sldId id="1199" r:id="rId46"/>
    <p:sldId id="1200" r:id="rId47"/>
    <p:sldId id="995" r:id="rId48"/>
    <p:sldId id="996" r:id="rId49"/>
    <p:sldId id="980" r:id="rId50"/>
    <p:sldId id="981" r:id="rId51"/>
    <p:sldId id="1210" r:id="rId52"/>
    <p:sldId id="1111" r:id="rId53"/>
    <p:sldId id="1112" r:id="rId54"/>
    <p:sldId id="1108" r:id="rId55"/>
    <p:sldId id="1109" r:id="rId56"/>
    <p:sldId id="1113" r:id="rId57"/>
    <p:sldId id="1110" r:id="rId58"/>
    <p:sldId id="1114" r:id="rId59"/>
    <p:sldId id="1115" r:id="rId60"/>
    <p:sldId id="1116" r:id="rId61"/>
    <p:sldId id="1227" r:id="rId62"/>
    <p:sldId id="1229" r:id="rId63"/>
    <p:sldId id="1228" r:id="rId64"/>
    <p:sldId id="1165" r:id="rId65"/>
    <p:sldId id="1166" r:id="rId66"/>
    <p:sldId id="1167" r:id="rId67"/>
    <p:sldId id="1117" r:id="rId68"/>
    <p:sldId id="1118" r:id="rId69"/>
    <p:sldId id="1168" r:id="rId70"/>
    <p:sldId id="1169" r:id="rId71"/>
    <p:sldId id="1170" r:id="rId72"/>
    <p:sldId id="1119" r:id="rId73"/>
    <p:sldId id="1171" r:id="rId74"/>
    <p:sldId id="1120" r:id="rId75"/>
    <p:sldId id="1172" r:id="rId76"/>
    <p:sldId id="1121" r:id="rId77"/>
    <p:sldId id="1122" r:id="rId78"/>
    <p:sldId id="1230" r:id="rId79"/>
    <p:sldId id="1231" r:id="rId80"/>
    <p:sldId id="1232" r:id="rId81"/>
    <p:sldId id="1233" r:id="rId82"/>
    <p:sldId id="1177" r:id="rId83"/>
    <p:sldId id="1178" r:id="rId84"/>
    <p:sldId id="1179" r:id="rId85"/>
    <p:sldId id="1234" r:id="rId86"/>
    <p:sldId id="975" r:id="rId87"/>
    <p:sldId id="1123" r:id="rId88"/>
    <p:sldId id="1124" r:id="rId89"/>
    <p:sldId id="1125" r:id="rId90"/>
    <p:sldId id="1226" r:id="rId91"/>
    <p:sldId id="1225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F204F-5745-42F9-8E30-1715F5D426D6}" v="131" dt="2022-07-11T13:32:59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F2F204F-5745-42F9-8E30-1715F5D426D6}"/>
    <pc:docChg chg="undo custSel modSld">
      <pc:chgData name="Biersach, David" userId="14a9feb0-85a7-4da4-be8a-c1e22b637acc" providerId="ADAL" clId="{9F2F204F-5745-42F9-8E30-1715F5D426D6}" dt="2022-07-11T13:33:05.533" v="300"/>
      <pc:docMkLst>
        <pc:docMk/>
      </pc:docMkLst>
      <pc:sldChg chg="addSp delSp modSp mod modAnim">
        <pc:chgData name="Biersach, David" userId="14a9feb0-85a7-4da4-be8a-c1e22b637acc" providerId="ADAL" clId="{9F2F204F-5745-42F9-8E30-1715F5D426D6}" dt="2022-07-11T13:33:05.533" v="300"/>
        <pc:sldMkLst>
          <pc:docMk/>
          <pc:sldMk cId="2382924442" sldId="1114"/>
        </pc:sldMkLst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3" creationId="{65DC9848-28FE-FD9E-18C6-B95777528B0B}"/>
          </ac:spMkLst>
        </pc:spChg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12" creationId="{92C41B26-15A1-159D-0247-D5E0B9668961}"/>
          </ac:spMkLst>
        </pc:spChg>
        <pc:spChg chg="mod">
          <ac:chgData name="Biersach, David" userId="14a9feb0-85a7-4da4-be8a-c1e22b637acc" providerId="ADAL" clId="{9F2F204F-5745-42F9-8E30-1715F5D426D6}" dt="2022-07-11T13:29:14.997" v="276" actId="1076"/>
          <ac:spMkLst>
            <pc:docMk/>
            <pc:sldMk cId="2382924442" sldId="1114"/>
            <ac:spMk id="26" creationId="{84BCF049-F22A-491F-BC1E-F3EE30EE2CD5}"/>
          </ac:spMkLst>
        </pc:spChg>
        <pc:grpChg chg="add del mod">
          <ac:chgData name="Biersach, David" userId="14a9feb0-85a7-4da4-be8a-c1e22b637acc" providerId="ADAL" clId="{9F2F204F-5745-42F9-8E30-1715F5D426D6}" dt="2022-07-11T13:32:14.741" v="297" actId="165"/>
          <ac:grpSpMkLst>
            <pc:docMk/>
            <pc:sldMk cId="2382924442" sldId="1114"/>
            <ac:grpSpMk id="5" creationId="{D81D6DDD-9D1F-BB44-89F6-02EF58C723D0}"/>
          </ac:grpSpMkLst>
        </pc:grpChg>
      </pc:sldChg>
      <pc:sldChg chg="modSp mod">
        <pc:chgData name="Biersach, David" userId="14a9feb0-85a7-4da4-be8a-c1e22b637acc" providerId="ADAL" clId="{9F2F204F-5745-42F9-8E30-1715F5D426D6}" dt="2022-07-07T16:20:47.013" v="251" actId="1076"/>
        <pc:sldMkLst>
          <pc:docMk/>
          <pc:sldMk cId="3730089134" sldId="1192"/>
        </pc:sldMkLst>
        <pc:spChg chg="mod">
          <ac:chgData name="Biersach, David" userId="14a9feb0-85a7-4da4-be8a-c1e22b637acc" providerId="ADAL" clId="{9F2F204F-5745-42F9-8E30-1715F5D426D6}" dt="2022-07-07T16:20:47.013" v="251" actId="1076"/>
          <ac:spMkLst>
            <pc:docMk/>
            <pc:sldMk cId="3730089134" sldId="1192"/>
            <ac:spMk id="14" creationId="{6F53BAB6-1075-47DD-BE9A-CAC8854F9F55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6:14:26.485" v="230"/>
        <pc:sldMkLst>
          <pc:docMk/>
          <pc:sldMk cId="2765744030" sldId="1202"/>
        </pc:sldMkLst>
        <pc:spChg chg="add mod">
          <ac:chgData name="Biersach, David" userId="14a9feb0-85a7-4da4-be8a-c1e22b637acc" providerId="ADAL" clId="{9F2F204F-5745-42F9-8E30-1715F5D426D6}" dt="2022-07-07T16:12:17.267" v="204" actId="1582"/>
          <ac:spMkLst>
            <pc:docMk/>
            <pc:sldMk cId="2765744030" sldId="1202"/>
            <ac:spMk id="9" creationId="{80640126-F5F2-5D09-264F-659453C16574}"/>
          </ac:spMkLst>
        </pc:spChg>
        <pc:spChg chg="add mod">
          <ac:chgData name="Biersach, David" userId="14a9feb0-85a7-4da4-be8a-c1e22b637acc" providerId="ADAL" clId="{9F2F204F-5745-42F9-8E30-1715F5D426D6}" dt="2022-07-07T16:13:00.157" v="216" actId="14100"/>
          <ac:spMkLst>
            <pc:docMk/>
            <pc:sldMk cId="2765744030" sldId="1202"/>
            <ac:spMk id="26" creationId="{C2583E20-806A-87B9-F88F-DBD49E53A6C6}"/>
          </ac:spMkLst>
        </pc:spChg>
        <pc:cxnChg chg="add mod">
          <ac:chgData name="Biersach, David" userId="14a9feb0-85a7-4da4-be8a-c1e22b637acc" providerId="ADAL" clId="{9F2F204F-5745-42F9-8E30-1715F5D426D6}" dt="2022-07-07T16:13:16.888" v="219" actId="1582"/>
          <ac:cxnSpMkLst>
            <pc:docMk/>
            <pc:sldMk cId="2765744030" sldId="1202"/>
            <ac:cxnSpMk id="19" creationId="{E26251AD-D3DB-41C2-2824-72A5300EF90A}"/>
          </ac:cxnSpMkLst>
        </pc:cxnChg>
      </pc:sldChg>
      <pc:sldChg chg="addSp modSp mod modAnim">
        <pc:chgData name="Biersach, David" userId="14a9feb0-85a7-4da4-be8a-c1e22b637acc" providerId="ADAL" clId="{9F2F204F-5745-42F9-8E30-1715F5D426D6}" dt="2022-07-07T16:19:12.020" v="232" actId="1076"/>
        <pc:sldMkLst>
          <pc:docMk/>
          <pc:sldMk cId="2403260483" sldId="1203"/>
        </pc:sldMkLst>
        <pc:spChg chg="add mod">
          <ac:chgData name="Biersach, David" userId="14a9feb0-85a7-4da4-be8a-c1e22b637acc" providerId="ADAL" clId="{9F2F204F-5745-42F9-8E30-1715F5D426D6}" dt="2022-07-07T16:19:12.020" v="232" actId="1076"/>
          <ac:spMkLst>
            <pc:docMk/>
            <pc:sldMk cId="2403260483" sldId="1203"/>
            <ac:spMk id="20" creationId="{97E9703C-8860-5658-5684-5EADC911965B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5:53:22.607" v="6"/>
        <pc:sldMkLst>
          <pc:docMk/>
          <pc:sldMk cId="155390706" sldId="1220"/>
        </pc:sldMkLst>
        <pc:picChg chg="add mod">
          <ac:chgData name="Biersach, David" userId="14a9feb0-85a7-4da4-be8a-c1e22b637acc" providerId="ADAL" clId="{9F2F204F-5745-42F9-8E30-1715F5D426D6}" dt="2022-07-07T15:53:02.089" v="3" actId="1076"/>
          <ac:picMkLst>
            <pc:docMk/>
            <pc:sldMk cId="155390706" sldId="1220"/>
            <ac:picMk id="6" creationId="{95390BAF-4E02-F103-3B88-7E256E5F96D0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5:24.434" v="27"/>
        <pc:sldMkLst>
          <pc:docMk/>
          <pc:sldMk cId="1694960989" sldId="1221"/>
        </pc:sldMkLst>
        <pc:picChg chg="add del mod">
          <ac:chgData name="Biersach, David" userId="14a9feb0-85a7-4da4-be8a-c1e22b637acc" providerId="ADAL" clId="{9F2F204F-5745-42F9-8E30-1715F5D426D6}" dt="2022-07-07T15:55:12.120" v="23" actId="478"/>
          <ac:picMkLst>
            <pc:docMk/>
            <pc:sldMk cId="1694960989" sldId="1221"/>
            <ac:picMk id="5" creationId="{8773EAF5-9E10-92BA-B0BB-B888D1965A6C}"/>
          </ac:picMkLst>
        </pc:picChg>
        <pc:picChg chg="add mod">
          <ac:chgData name="Biersach, David" userId="14a9feb0-85a7-4da4-be8a-c1e22b637acc" providerId="ADAL" clId="{9F2F204F-5745-42F9-8E30-1715F5D426D6}" dt="2022-07-07T15:55:15.551" v="24" actId="208"/>
          <ac:picMkLst>
            <pc:docMk/>
            <pc:sldMk cId="1694960989" sldId="1221"/>
            <ac:picMk id="6" creationId="{E03305A9-1F7D-B5B7-1F17-147CD4E9D72B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4:28.277" v="16"/>
        <pc:sldMkLst>
          <pc:docMk/>
          <pc:sldMk cId="1719906920" sldId="1222"/>
        </pc:sldMkLst>
        <pc:picChg chg="add del mod">
          <ac:chgData name="Biersach, David" userId="14a9feb0-85a7-4da4-be8a-c1e22b637acc" providerId="ADAL" clId="{9F2F204F-5745-42F9-8E30-1715F5D426D6}" dt="2022-07-07T15:54:11.327" v="12" actId="478"/>
          <ac:picMkLst>
            <pc:docMk/>
            <pc:sldMk cId="1719906920" sldId="1222"/>
            <ac:picMk id="5" creationId="{3B5D0FB1-1456-CE37-BF8E-634242390732}"/>
          </ac:picMkLst>
        </pc:picChg>
        <pc:picChg chg="add mod ord">
          <ac:chgData name="Biersach, David" userId="14a9feb0-85a7-4da4-be8a-c1e22b637acc" providerId="ADAL" clId="{9F2F204F-5745-42F9-8E30-1715F5D426D6}" dt="2022-07-07T15:54:16.763" v="13" actId="166"/>
          <ac:picMkLst>
            <pc:docMk/>
            <pc:sldMk cId="1719906920" sldId="1222"/>
            <ac:picMk id="7" creationId="{4097548D-A731-3989-6963-DDEBF3D74544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6:04:00.622" v="193" actId="1076"/>
        <pc:sldMkLst>
          <pc:docMk/>
          <pc:sldMk cId="1155958663" sldId="1223"/>
        </pc:sldMkLst>
        <pc:spChg chg="add mod">
          <ac:chgData name="Biersach, David" userId="14a9feb0-85a7-4da4-be8a-c1e22b637acc" providerId="ADAL" clId="{9F2F204F-5745-42F9-8E30-1715F5D426D6}" dt="2022-07-07T16:03:58.632" v="192" actId="20577"/>
          <ac:spMkLst>
            <pc:docMk/>
            <pc:sldMk cId="1155958663" sldId="1223"/>
            <ac:spMk id="8" creationId="{271A88FB-EDDC-5377-38BB-F0C6599C82D1}"/>
          </ac:spMkLst>
        </pc:spChg>
        <pc:spChg chg="add mod">
          <ac:chgData name="Biersach, David" userId="14a9feb0-85a7-4da4-be8a-c1e22b637acc" providerId="ADAL" clId="{9F2F204F-5745-42F9-8E30-1715F5D426D6}" dt="2022-07-07T16:03:44.104" v="182" actId="20577"/>
          <ac:spMkLst>
            <pc:docMk/>
            <pc:sldMk cId="1155958663" sldId="1223"/>
            <ac:spMk id="9" creationId="{6C444E61-E9CD-0EB9-83E8-687F6ED5A1B3}"/>
          </ac:spMkLst>
        </pc:spChg>
        <pc:picChg chg="mod">
          <ac:chgData name="Biersach, David" userId="14a9feb0-85a7-4da4-be8a-c1e22b637acc" providerId="ADAL" clId="{9F2F204F-5745-42F9-8E30-1715F5D426D6}" dt="2022-07-07T16:04:00.622" v="193" actId="1076"/>
          <ac:picMkLst>
            <pc:docMk/>
            <pc:sldMk cId="1155958663" sldId="1223"/>
            <ac:picMk id="5" creationId="{631BF957-F842-4178-882D-0D2416C97C2F}"/>
          </ac:picMkLst>
        </pc:picChg>
        <pc:picChg chg="add del mod">
          <ac:chgData name="Biersach, David" userId="14a9feb0-85a7-4da4-be8a-c1e22b637acc" providerId="ADAL" clId="{9F2F204F-5745-42F9-8E30-1715F5D426D6}" dt="2022-07-07T15:56:10.594" v="34" actId="478"/>
          <ac:picMkLst>
            <pc:docMk/>
            <pc:sldMk cId="1155958663" sldId="1223"/>
            <ac:picMk id="6" creationId="{0B5643E8-E146-61B5-305D-35203830B78A}"/>
          </ac:picMkLst>
        </pc:picChg>
        <pc:picChg chg="add mod ord">
          <ac:chgData name="Biersach, David" userId="14a9feb0-85a7-4da4-be8a-c1e22b637acc" providerId="ADAL" clId="{9F2F204F-5745-42F9-8E30-1715F5D426D6}" dt="2022-07-07T15:56:13.933" v="35" actId="166"/>
          <ac:picMkLst>
            <pc:docMk/>
            <pc:sldMk cId="1155958663" sldId="1223"/>
            <ac:picMk id="7" creationId="{964C2D2C-457C-1D61-C9F2-094456773F3E}"/>
          </ac:picMkLst>
        </pc:picChg>
        <pc:picChg chg="add mod">
          <ac:chgData name="Biersach, David" userId="14a9feb0-85a7-4da4-be8a-c1e22b637acc" providerId="ADAL" clId="{9F2F204F-5745-42F9-8E30-1715F5D426D6}" dt="2022-07-07T16:02:25.710" v="169" actId="1076"/>
          <ac:picMkLst>
            <pc:docMk/>
            <pc:sldMk cId="1155958663" sldId="1223"/>
            <ac:picMk id="10" creationId="{7ADFC47D-A5DE-4966-BD03-0EB1C12763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07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878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93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52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542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930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254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753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204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7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4.png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0.png"/><Relationship Id="rId12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9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slide" Target="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4.png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7.png"/><Relationship Id="rId5" Type="http://schemas.openxmlformats.org/officeDocument/2006/relationships/image" Target="NULL"/><Relationship Id="rId10" Type="http://schemas.openxmlformats.org/officeDocument/2006/relationships/image" Target="../media/image551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71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40.png"/><Relationship Id="rId5" Type="http://schemas.openxmlformats.org/officeDocument/2006/relationships/image" Target="../media/image590.png"/><Relationship Id="rId10" Type="http://schemas.openxmlformats.org/officeDocument/2006/relationships/image" Target="../media/image68.png"/><Relationship Id="rId4" Type="http://schemas.openxmlformats.org/officeDocument/2006/relationships/image" Target="../media/image580.png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1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1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60.png"/><Relationship Id="rId3" Type="http://schemas.openxmlformats.org/officeDocument/2006/relationships/image" Target="../media/image91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92.png"/><Relationship Id="rId5" Type="http://schemas.openxmlformats.org/officeDocument/2006/relationships/image" Target="NULL"/><Relationship Id="rId15" Type="http://schemas.openxmlformats.org/officeDocument/2006/relationships/image" Target="../media/image88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60.png"/><Relationship Id="rId3" Type="http://schemas.openxmlformats.org/officeDocument/2006/relationships/image" Target="../media/image91.png"/><Relationship Id="rId21" Type="http://schemas.openxmlformats.org/officeDocument/2006/relationships/image" Target="../media/image890.png"/><Relationship Id="rId7" Type="http://schemas.openxmlformats.org/officeDocument/2006/relationships/image" Target="../media/image920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1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96.png"/><Relationship Id="rId5" Type="http://schemas.openxmlformats.org/officeDocument/2006/relationships/image" Target="../media/image90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70.png"/><Relationship Id="rId4" Type="http://schemas.openxmlformats.org/officeDocument/2006/relationships/image" Target="NUL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09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0.png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11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0.png"/><Relationship Id="rId11" Type="http://schemas.openxmlformats.org/officeDocument/2006/relationships/image" Target="../media/image1370.png"/><Relationship Id="rId5" Type="http://schemas.openxmlformats.org/officeDocument/2006/relationships/image" Target="../media/image145.png"/><Relationship Id="rId10" Type="http://schemas.openxmlformats.org/officeDocument/2006/relationships/image" Target="../media/image1460.png"/><Relationship Id="rId4" Type="http://schemas.openxmlformats.org/officeDocument/2006/relationships/image" Target="../media/image144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NULL"/><Relationship Id="rId4" Type="http://schemas.openxmlformats.org/officeDocument/2006/relationships/image" Target="../media/image149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12" Type="http://schemas.openxmlformats.org/officeDocument/2006/relationships/image" Target="../media/image14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55.png"/><Relationship Id="rId9" Type="http://schemas.openxmlformats.org/officeDocument/2006/relationships/image" Target="../media/image148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0.png"/><Relationship Id="rId4" Type="http://schemas.openxmlformats.org/officeDocument/2006/relationships/image" Target="NULL"/><Relationship Id="rId9" Type="http://schemas.openxmlformats.org/officeDocument/2006/relationships/image" Target="../media/image1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NULL"/><Relationship Id="rId4" Type="http://schemas.openxmlformats.org/officeDocument/2006/relationships/image" Target="../media/image15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5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580.png"/><Relationship Id="rId5" Type="http://schemas.openxmlformats.org/officeDocument/2006/relationships/image" Target="NULL"/><Relationship Id="rId10" Type="http://schemas.openxmlformats.org/officeDocument/2006/relationships/image" Target="../media/image1570.png"/><Relationship Id="rId4" Type="http://schemas.openxmlformats.org/officeDocument/2006/relationships/image" Target="NULL"/><Relationship Id="rId9" Type="http://schemas.openxmlformats.org/officeDocument/2006/relationships/image" Target="../media/image15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20.png"/><Relationship Id="rId4" Type="http://schemas.openxmlformats.org/officeDocument/2006/relationships/image" Target="../media/image17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20.png"/><Relationship Id="rId4" Type="http://schemas.openxmlformats.org/officeDocument/2006/relationships/image" Target="../media/image17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NULL"/><Relationship Id="rId4" Type="http://schemas.openxmlformats.org/officeDocument/2006/relationships/image" Target="../media/image181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0.png"/><Relationship Id="rId4" Type="http://schemas.openxmlformats.org/officeDocument/2006/relationships/image" Target="../media/image19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0BAF-4E02-F103-3B88-7E256E5F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447619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C0385A-B3A3-1A70-6FCB-C0E40991A25D}"/>
              </a:ext>
            </a:extLst>
          </p:cNvPr>
          <p:cNvSpPr/>
          <p:nvPr/>
        </p:nvSpPr>
        <p:spPr>
          <a:xfrm>
            <a:off x="5675167" y="4182289"/>
            <a:ext cx="2601393" cy="1020199"/>
          </a:xfrm>
          <a:prstGeom prst="wedgeRoundRectCallout">
            <a:avLst>
              <a:gd name="adj1" fmla="val -48037"/>
              <a:gd name="adj2" fmla="val -162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the particle might be found in several different locations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7C23883-4C2D-7941-1728-40E4DA152DD8}"/>
              </a:ext>
            </a:extLst>
          </p:cNvPr>
          <p:cNvSpPr/>
          <p:nvPr/>
        </p:nvSpPr>
        <p:spPr>
          <a:xfrm>
            <a:off x="2267108" y="1965817"/>
            <a:ext cx="2304892" cy="1020199"/>
          </a:xfrm>
          <a:prstGeom prst="wedgeRoundRectCallout">
            <a:avLst>
              <a:gd name="adj1" fmla="val -60630"/>
              <a:gd name="adj2" fmla="val -90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uncertainty in the frequency – it is only one value…</a:t>
            </a:r>
          </a:p>
        </p:txBody>
      </p:sp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548D-A731-3989-6963-DDEBF3D7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533333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305A9-1F7D-B5B7-1F17-147CD4E9D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44008" cy="261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C2D2C-457C-1D61-C9F2-09445677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39627" cy="251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1A88FB-EDDC-5377-38BB-F0C6599C82D1}"/>
              </a:ext>
            </a:extLst>
          </p:cNvPr>
          <p:cNvSpPr/>
          <p:nvPr/>
        </p:nvSpPr>
        <p:spPr>
          <a:xfrm>
            <a:off x="2085739" y="2085738"/>
            <a:ext cx="2304892" cy="1020199"/>
          </a:xfrm>
          <a:prstGeom prst="wedgeRoundRectCallout">
            <a:avLst>
              <a:gd name="adj1" fmla="val -45021"/>
              <a:gd name="adj2" fmla="val -9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now there are more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frequencies</a:t>
            </a:r>
            <a:r>
              <a:rPr lang="en-US" dirty="0"/>
              <a:t> the particle might have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C444E61-E9CD-0EB9-83E8-687F6ED5A1B3}"/>
              </a:ext>
            </a:extLst>
          </p:cNvPr>
          <p:cNvSpPr/>
          <p:nvPr/>
        </p:nvSpPr>
        <p:spPr>
          <a:xfrm>
            <a:off x="4467461" y="4701728"/>
            <a:ext cx="2093296" cy="1020199"/>
          </a:xfrm>
          <a:prstGeom prst="wedgeRoundRectCallout">
            <a:avLst>
              <a:gd name="adj1" fmla="val -41411"/>
              <a:gd name="adj2" fmla="val -98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narrowing where the particle might be found…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806D5-A1D9-64CF-BE28-1445051AA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272" y="1358262"/>
            <a:ext cx="2623078" cy="17991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D21C10-5A56-A357-247A-4278298A1739}"/>
                  </a:ext>
                </a:extLst>
              </p:cNvPr>
              <p:cNvSpPr txBox="1"/>
              <p:nvPr/>
            </p:nvSpPr>
            <p:spPr>
              <a:xfrm>
                <a:off x="7518086" y="3744222"/>
                <a:ext cx="785930" cy="5843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D21C10-5A56-A357-247A-4278298A1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086" y="3744222"/>
                <a:ext cx="785930" cy="584327"/>
              </a:xfrm>
              <a:prstGeom prst="rect">
                <a:avLst/>
              </a:prstGeom>
              <a:blipFill>
                <a:blip r:embed="rId6"/>
                <a:stretch>
                  <a:fillRect b="-1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EFDE866-7FD2-9ADA-484C-FDDB54CD4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743" y="4384172"/>
            <a:ext cx="1736617" cy="133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854EFFB-31AC-D2A6-BFE4-021F5D57761D}"/>
              </a:ext>
            </a:extLst>
          </p:cNvPr>
          <p:cNvSpPr/>
          <p:nvPr/>
        </p:nvSpPr>
        <p:spPr>
          <a:xfrm>
            <a:off x="6842899" y="1599425"/>
            <a:ext cx="25178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EAC7B1-2133-878D-C4B7-103790937D11}"/>
              </a:ext>
            </a:extLst>
          </p:cNvPr>
          <p:cNvSpPr/>
          <p:nvPr/>
        </p:nvSpPr>
        <p:spPr>
          <a:xfrm>
            <a:off x="7432158" y="2354745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A22D532-ABF0-66EF-78CC-BCC78399458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7055825" y="1789391"/>
            <a:ext cx="478321" cy="65238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CA13843-95F1-1996-2BA2-F404E91821CA}"/>
              </a:ext>
            </a:extLst>
          </p:cNvPr>
          <p:cNvSpPr/>
          <p:nvPr/>
        </p:nvSpPr>
        <p:spPr>
          <a:xfrm>
            <a:off x="4742854" y="4453623"/>
            <a:ext cx="314921" cy="287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56C9AD-F40C-F7D7-CDDE-701F4C7FC218}"/>
              </a:ext>
            </a:extLst>
          </p:cNvPr>
          <p:cNvSpPr/>
          <p:nvPr/>
        </p:nvSpPr>
        <p:spPr>
          <a:xfrm>
            <a:off x="8084544" y="2359668"/>
            <a:ext cx="543948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B1305E1-2125-7E3C-BFB9-70DBC0D3F156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 flipH="1" flipV="1">
            <a:off x="5437761" y="1822221"/>
            <a:ext cx="2381310" cy="3456203"/>
          </a:xfrm>
          <a:prstGeom prst="bentConnector5">
            <a:avLst>
              <a:gd name="adj1" fmla="val -9600"/>
              <a:gd name="adj2" fmla="val 23854"/>
              <a:gd name="adj3" fmla="val 1096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C7D8C56-50C2-A4D9-2CDF-848835954853}"/>
              </a:ext>
            </a:extLst>
          </p:cNvPr>
          <p:cNvSpPr/>
          <p:nvPr/>
        </p:nvSpPr>
        <p:spPr>
          <a:xfrm>
            <a:off x="6199528" y="4609785"/>
            <a:ext cx="2196587" cy="65561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816256-A560-4780-2EE1-C8B1DAE32BC8}"/>
              </a:ext>
            </a:extLst>
          </p:cNvPr>
          <p:cNvSpPr/>
          <p:nvPr/>
        </p:nvSpPr>
        <p:spPr>
          <a:xfrm>
            <a:off x="507952" y="4453624"/>
            <a:ext cx="232376" cy="3246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BCDF65-A3DF-15D3-8F38-70A8D9440525}"/>
              </a:ext>
            </a:extLst>
          </p:cNvPr>
          <p:cNvSpPr/>
          <p:nvPr/>
        </p:nvSpPr>
        <p:spPr>
          <a:xfrm>
            <a:off x="4867319" y="4449327"/>
            <a:ext cx="232376" cy="3246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54D2864-9571-BEB6-2A7F-5A0CE6F4908E}"/>
              </a:ext>
            </a:extLst>
          </p:cNvPr>
          <p:cNvCxnSpPr>
            <a:stCxn id="29" idx="0"/>
            <a:endCxn id="30" idx="0"/>
          </p:cNvCxnSpPr>
          <p:nvPr/>
        </p:nvCxnSpPr>
        <p:spPr>
          <a:xfrm rot="5400000" flipH="1" flipV="1">
            <a:off x="2801675" y="2271793"/>
            <a:ext cx="4297" cy="4359367"/>
          </a:xfrm>
          <a:prstGeom prst="bentConnector3">
            <a:avLst>
              <a:gd name="adj1" fmla="val 77062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  <p:bldP spid="26" grpId="1" animBg="1"/>
      <p:bldP spid="6" grpId="0" animBg="1"/>
      <p:bldP spid="6" grpId="1" animBg="1"/>
      <p:bldP spid="20" grpId="0" animBg="1"/>
      <p:bldP spid="20" grpId="1" animBg="1"/>
      <p:bldP spid="32" grpId="0" animBg="1"/>
      <p:bldP spid="32" grpId="1" animBg="1"/>
      <p:bldP spid="33" grpId="0" animBg="1"/>
      <p:bldP spid="33" grpId="1" animBg="1"/>
      <p:bldP spid="28" grpId="0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</a:t>
            </a:r>
            <a:r>
              <a:rPr lang="en-US" b="1" dirty="0">
                <a:solidFill>
                  <a:srgbClr val="7030A0"/>
                </a:solidFill>
              </a:rPr>
              <a:t>TDSE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1926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 flipV="1">
            <a:off x="1784029" y="2467303"/>
            <a:ext cx="1046990" cy="4366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3DB3F0-3A26-F127-0A0A-4A6AFF49A2AA}"/>
              </a:ext>
            </a:extLst>
          </p:cNvPr>
          <p:cNvSpPr txBox="1"/>
          <p:nvPr/>
        </p:nvSpPr>
        <p:spPr>
          <a:xfrm>
            <a:off x="184533" y="1344147"/>
            <a:ext cx="2544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True story: Schrödinger just guessed this would work </a:t>
            </a:r>
            <a:r>
              <a:rPr lang="en-US" sz="1600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sz="1600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909135-40E5-20EB-F92C-F9AF6AEB7472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2729119" y="1629316"/>
            <a:ext cx="482116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0B073-0CBC-A156-C856-6C857D075EB3}"/>
              </a:ext>
            </a:extLst>
          </p:cNvPr>
          <p:cNvSpPr/>
          <p:nvPr/>
        </p:nvSpPr>
        <p:spPr>
          <a:xfrm>
            <a:off x="2134927" y="2401959"/>
            <a:ext cx="127664" cy="23543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49EF95-7408-297D-B7E8-5DA816276A20}"/>
              </a:ext>
            </a:extLst>
          </p:cNvPr>
          <p:cNvSpPr/>
          <p:nvPr/>
        </p:nvSpPr>
        <p:spPr>
          <a:xfrm>
            <a:off x="5564222" y="2408215"/>
            <a:ext cx="127664" cy="23543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D0AA5E-F425-550E-76BD-A3F13186DAA4}"/>
              </a:ext>
            </a:extLst>
          </p:cNvPr>
          <p:cNvSpPr txBox="1"/>
          <p:nvPr/>
        </p:nvSpPr>
        <p:spPr>
          <a:xfrm>
            <a:off x="76695" y="4662779"/>
            <a:ext cx="1443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From prior slide</a:t>
            </a:r>
          </a:p>
        </p:txBody>
      </p: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  <p:bldP spid="8" grpId="0"/>
      <p:bldP spid="14" grpId="0" animBg="1"/>
      <p:bldP spid="15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6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662881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920297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97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 over time, </a:t>
            </a:r>
            <a:r>
              <a:rPr lang="en-US" sz="2000" b="1" i="1" u="sng" dirty="0"/>
              <a:t>not</a:t>
            </a:r>
            <a:r>
              <a:rPr lang="en-US" sz="2000" dirty="0"/>
              <a:t> the particle itself moving along some wave-like path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7F45C9-CDBA-E62B-A85F-87A2DC9EC9C9}"/>
                  </a:ext>
                </a:extLst>
              </p:cNvPr>
              <p:cNvSpPr txBox="1"/>
              <p:nvPr/>
            </p:nvSpPr>
            <p:spPr>
              <a:xfrm>
                <a:off x="919009" y="1459122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7F45C9-CDBA-E62B-A85F-87A2DC9EC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09" y="1459122"/>
                <a:ext cx="1543492" cy="923330"/>
              </a:xfrm>
              <a:prstGeom prst="rect">
                <a:avLst/>
              </a:prstGeom>
              <a:blipFill>
                <a:blip r:embed="rId4"/>
                <a:stretch>
                  <a:fillRect t="-1911" r="-775" b="-700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88ACC1-0D36-CA79-0430-E124D72F9634}"/>
                  </a:ext>
                </a:extLst>
              </p:cNvPr>
              <p:cNvSpPr txBox="1"/>
              <p:nvPr/>
            </p:nvSpPr>
            <p:spPr>
              <a:xfrm>
                <a:off x="2920297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88ACC1-0D36-CA79-0430-E124D72F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97" y="1531773"/>
                <a:ext cx="3303407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0BB5C-784A-7F3A-8FE7-9B4C7E447E95}"/>
                  </a:ext>
                </a:extLst>
              </p:cNvPr>
              <p:cNvSpPr txBox="1"/>
              <p:nvPr/>
            </p:nvSpPr>
            <p:spPr>
              <a:xfrm>
                <a:off x="5550758" y="2610154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0BB5C-784A-7F3A-8FE7-9B4C7E447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758" y="2610154"/>
                <a:ext cx="1610034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Hamiltonian Operator for the TDSE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789833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40126-F5F2-5D09-264F-659453C16574}"/>
              </a:ext>
            </a:extLst>
          </p:cNvPr>
          <p:cNvSpPr/>
          <p:nvPr/>
        </p:nvSpPr>
        <p:spPr>
          <a:xfrm>
            <a:off x="7021667" y="3272692"/>
            <a:ext cx="851581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83E20-806A-87B9-F88F-DBD49E53A6C6}"/>
              </a:ext>
            </a:extLst>
          </p:cNvPr>
          <p:cNvSpPr/>
          <p:nvPr/>
        </p:nvSpPr>
        <p:spPr>
          <a:xfrm>
            <a:off x="4517231" y="3250083"/>
            <a:ext cx="431007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26251AD-D3DB-41C2-2824-72A5300EF90A}"/>
              </a:ext>
            </a:extLst>
          </p:cNvPr>
          <p:cNvCxnSpPr>
            <a:stCxn id="9" idx="0"/>
            <a:endCxn id="26" idx="0"/>
          </p:cNvCxnSpPr>
          <p:nvPr/>
        </p:nvCxnSpPr>
        <p:spPr>
          <a:xfrm rot="16200000" flipV="1">
            <a:off x="6078793" y="1904026"/>
            <a:ext cx="22609" cy="2714723"/>
          </a:xfrm>
          <a:prstGeom prst="bentConnector3">
            <a:avLst>
              <a:gd name="adj1" fmla="val 111110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D76030-D8DB-9358-9D1C-1F0CF2CF0F4C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0" cy="6834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6FB8EE-A612-18B8-DC5E-E221CA488D5D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56673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DA0C5D-DB29-16CD-C2A3-8C987EF492B5}"/>
              </a:ext>
            </a:extLst>
          </p:cNvPr>
          <p:cNvCxnSpPr>
            <a:cxnSpLocks/>
          </p:cNvCxnSpPr>
          <p:nvPr/>
        </p:nvCxnSpPr>
        <p:spPr>
          <a:xfrm>
            <a:off x="6803231" y="4126706"/>
            <a:ext cx="0" cy="3262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AB3F62-9411-ED9B-4E6E-029672A62DA9}"/>
              </a:ext>
            </a:extLst>
          </p:cNvPr>
          <p:cNvCxnSpPr>
            <a:cxnSpLocks/>
          </p:cNvCxnSpPr>
          <p:nvPr/>
        </p:nvCxnSpPr>
        <p:spPr>
          <a:xfrm>
            <a:off x="6803231" y="4450557"/>
            <a:ext cx="22319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77AD6-1ABB-1D85-7975-D7DCCCA60036}"/>
              </a:ext>
            </a:extLst>
          </p:cNvPr>
          <p:cNvCxnSpPr>
            <a:cxnSpLocks/>
          </p:cNvCxnSpPr>
          <p:nvPr/>
        </p:nvCxnSpPr>
        <p:spPr>
          <a:xfrm>
            <a:off x="7026429" y="4450557"/>
            <a:ext cx="0" cy="3595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B8AE00-B2E7-995D-413E-555F33A76A55}"/>
              </a:ext>
            </a:extLst>
          </p:cNvPr>
          <p:cNvCxnSpPr>
            <a:cxnSpLocks/>
          </p:cNvCxnSpPr>
          <p:nvPr/>
        </p:nvCxnSpPr>
        <p:spPr>
          <a:xfrm>
            <a:off x="6236493" y="4810125"/>
            <a:ext cx="7899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  <p:bldP spid="9" grpId="0" animBg="1"/>
      <p:bldP spid="9" grpId="1" animBg="1"/>
      <p:bldP spid="26" grpId="0" animBg="1"/>
      <p:bldP spid="2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Hamiltonian Operator for the TDSE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9703C-8860-5658-5684-5EADC911965B}"/>
              </a:ext>
            </a:extLst>
          </p:cNvPr>
          <p:cNvSpPr/>
          <p:nvPr/>
        </p:nvSpPr>
        <p:spPr>
          <a:xfrm>
            <a:off x="5326332" y="421316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B7D4D-0657-3CBB-7438-898FFB5C67A2}"/>
              </a:ext>
            </a:extLst>
          </p:cNvPr>
          <p:cNvSpPr txBox="1"/>
          <p:nvPr/>
        </p:nvSpPr>
        <p:spPr>
          <a:xfrm>
            <a:off x="340230" y="2520778"/>
            <a:ext cx="551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Slide 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75CAE-DA12-BE1A-E017-E41C76C81DD3}"/>
              </a:ext>
            </a:extLst>
          </p:cNvPr>
          <p:cNvSpPr/>
          <p:nvPr/>
        </p:nvSpPr>
        <p:spPr>
          <a:xfrm>
            <a:off x="1679422" y="6060734"/>
            <a:ext cx="481887" cy="29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F0E4C-D715-34AD-7491-A913E2FE3B18}"/>
              </a:ext>
            </a:extLst>
          </p:cNvPr>
          <p:cNvSpPr/>
          <p:nvPr/>
        </p:nvSpPr>
        <p:spPr>
          <a:xfrm>
            <a:off x="1525820" y="3461483"/>
            <a:ext cx="481887" cy="29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F0AD3B0-B863-49FB-ACF4-E0D93EB9B34B}"/>
              </a:ext>
            </a:extLst>
          </p:cNvPr>
          <p:cNvCxnSpPr>
            <a:stCxn id="7" idx="1"/>
            <a:endCxn id="9" idx="0"/>
          </p:cNvCxnSpPr>
          <p:nvPr/>
        </p:nvCxnSpPr>
        <p:spPr>
          <a:xfrm rot="10800000" flipH="1">
            <a:off x="1679422" y="3461483"/>
            <a:ext cx="87342" cy="2747060"/>
          </a:xfrm>
          <a:prstGeom prst="bentConnector4">
            <a:avLst>
              <a:gd name="adj1" fmla="val -1233597"/>
              <a:gd name="adj2" fmla="val 10832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  <p:bldP spid="20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4B4751-E810-42CC-95A6-5BA19000FA40}"/>
                  </a:ext>
                </a:extLst>
              </p:cNvPr>
              <p:cNvSpPr txBox="1"/>
              <p:nvPr/>
            </p:nvSpPr>
            <p:spPr>
              <a:xfrm>
                <a:off x="78659" y="2613246"/>
                <a:ext cx="15289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Schrodinger Equation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4B4751-E810-42CC-95A6-5BA19000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" y="2613246"/>
                <a:ext cx="1528916" cy="923330"/>
              </a:xfrm>
              <a:prstGeom prst="rect">
                <a:avLst/>
              </a:prstGeom>
              <a:blipFill>
                <a:blip r:embed="rId7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8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80463D-B96C-476B-AD01-42305FCFE7EA}"/>
              </a:ext>
            </a:extLst>
          </p:cNvPr>
          <p:cNvSpPr txBox="1"/>
          <p:nvPr/>
        </p:nvSpPr>
        <p:spPr>
          <a:xfrm>
            <a:off x="281994" y="4491398"/>
            <a:ext cx="2975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Multiply both sides by red rectangle </a:t>
            </a:r>
          </a:p>
        </p:txBody>
      </p:sp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F08995-ACA4-CB6D-FF05-17CD6C814EF5}"/>
              </a:ext>
            </a:extLst>
          </p:cNvPr>
          <p:cNvSpPr/>
          <p:nvPr/>
        </p:nvSpPr>
        <p:spPr>
          <a:xfrm>
            <a:off x="2263515" y="1633928"/>
            <a:ext cx="1469036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DAE43-8BB8-F4A1-5921-0F07D2FB512B}"/>
              </a:ext>
            </a:extLst>
          </p:cNvPr>
          <p:cNvSpPr/>
          <p:nvPr/>
        </p:nvSpPr>
        <p:spPr>
          <a:xfrm>
            <a:off x="3957403" y="1633928"/>
            <a:ext cx="2420911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729229"/>
            <a:ext cx="231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(see </a:t>
            </a:r>
            <a:r>
              <a:rPr lang="en-US" dirty="0">
                <a:solidFill>
                  <a:srgbClr val="7030A0"/>
                </a:solidFill>
                <a:hlinkClick r:id="rId9" action="ppaction://hlinksldjump"/>
              </a:rPr>
              <a:t>Slide 26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F2CDA83-084D-F3BB-31C7-7669D04ED36A}"/>
              </a:ext>
            </a:extLst>
          </p:cNvPr>
          <p:cNvCxnSpPr>
            <a:stCxn id="8" idx="3"/>
            <a:endCxn id="11" idx="2"/>
          </p:cNvCxnSpPr>
          <p:nvPr/>
        </p:nvCxnSpPr>
        <p:spPr>
          <a:xfrm flipV="1">
            <a:off x="6607278" y="3912466"/>
            <a:ext cx="1209369" cy="225921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</a:t>
                </a:r>
                <a:r>
                  <a:rPr lang="en-US" b="1" dirty="0">
                    <a:solidFill>
                      <a:srgbClr val="7030A0"/>
                    </a:solidFill>
                  </a:rPr>
                  <a:t>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Note: 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A56F64A9-EF63-E052-6FBE-126B3C547942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>
          <a:xfrm flipV="1">
            <a:off x="6607278" y="3912466"/>
            <a:ext cx="1209369" cy="225921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974572-01F5-805F-C62B-05894A7B15E7}"/>
              </a:ext>
            </a:extLst>
          </p:cNvPr>
          <p:cNvSpPr txBox="1"/>
          <p:nvPr/>
        </p:nvSpPr>
        <p:spPr>
          <a:xfrm>
            <a:off x="5509096" y="5668193"/>
            <a:ext cx="162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Negative energy??</a:t>
            </a: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17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</a:t>
            </a:r>
            <a:r>
              <a:rPr lang="en-US" b="1" dirty="0">
                <a:solidFill>
                  <a:srgbClr val="7030A0"/>
                </a:solidFill>
              </a:rPr>
              <a:t>infinite</a:t>
            </a:r>
            <a:r>
              <a:rPr lang="en-US" dirty="0">
                <a:solidFill>
                  <a:srgbClr val="7030A0"/>
                </a:solidFill>
              </a:rPr>
              <a:t>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206064" y="1768126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</a:t>
                </a:r>
                <a:r>
                  <a:rPr lang="en-US" sz="1600" b="1" dirty="0">
                    <a:solidFill>
                      <a:srgbClr val="0070C0"/>
                    </a:solidFill>
                  </a:rPr>
                  <a:t>left</a:t>
                </a:r>
                <a:r>
                  <a:rPr lang="en-US" sz="1600" dirty="0">
                    <a:solidFill>
                      <a:srgbClr val="0070C0"/>
                    </a:solidFill>
                  </a:rPr>
                  <a:t> wall: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64" y="1768126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 r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828123" y="3500670"/>
                <a:ext cx="16490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We can divide by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23" y="3500670"/>
                <a:ext cx="1649042" cy="584775"/>
              </a:xfrm>
              <a:prstGeom prst="rect">
                <a:avLst/>
              </a:prstGeom>
              <a:blipFill>
                <a:blip r:embed="rId8"/>
                <a:stretch>
                  <a:fillRect l="-370" t="-3125" r="-25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FEC85-E276-F99F-9C77-296F9920750E}"/>
              </a:ext>
            </a:extLst>
          </p:cNvPr>
          <p:cNvSpPr/>
          <p:nvPr/>
        </p:nvSpPr>
        <p:spPr>
          <a:xfrm>
            <a:off x="4095907" y="5418387"/>
            <a:ext cx="748146" cy="24182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2841F1-C07A-D2F0-9E5C-37B01CF0A531}"/>
              </a:ext>
            </a:extLst>
          </p:cNvPr>
          <p:cNvSpPr/>
          <p:nvPr/>
        </p:nvSpPr>
        <p:spPr>
          <a:xfrm>
            <a:off x="5059618" y="5418387"/>
            <a:ext cx="224376" cy="24182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9A27F7C-DC63-0989-FE50-B14BEB48B00B}"/>
              </a:ext>
            </a:extLst>
          </p:cNvPr>
          <p:cNvCxnSpPr>
            <a:stCxn id="7" idx="0"/>
            <a:endCxn id="11" idx="0"/>
          </p:cNvCxnSpPr>
          <p:nvPr/>
        </p:nvCxnSpPr>
        <p:spPr>
          <a:xfrm rot="5400000" flipH="1" flipV="1">
            <a:off x="4820893" y="5067474"/>
            <a:ext cx="12700" cy="701826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  <p:bldP spid="7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44020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440202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3755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375505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44453" y="3927277"/>
            <a:ext cx="1469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Normalize the PDF as the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CDF must be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634DD-C339-5887-8381-A8B464368A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506"/>
          <a:stretch/>
        </p:blipFill>
        <p:spPr>
          <a:xfrm>
            <a:off x="1543565" y="3927277"/>
            <a:ext cx="6153462" cy="2053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/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41EB265-5B35-0462-5E07-FF7A71B1F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972" y="4914260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61134" y="4910496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</a:t>
            </a:r>
            <a:r>
              <a:rPr lang="en-US" b="1" dirty="0">
                <a:solidFill>
                  <a:srgbClr val="7030A0"/>
                </a:solidFill>
              </a:rPr>
              <a:t>infinite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/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74136" y="1951672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</a:t>
            </a:r>
            <a:r>
              <a:rPr lang="en-US" i="1" dirty="0">
                <a:solidFill>
                  <a:srgbClr val="7030A0"/>
                </a:solidFill>
              </a:rPr>
              <a:t>stationary</a:t>
            </a:r>
            <a:r>
              <a:rPr lang="en-US" dirty="0">
                <a:solidFill>
                  <a:srgbClr val="7030A0"/>
                </a:solidFill>
              </a:rPr>
              <a:t>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62630" y="2636858"/>
            <a:ext cx="1685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However, 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 due to the </a:t>
            </a:r>
            <a:r>
              <a:rPr lang="en-US" b="1" dirty="0">
                <a:solidFill>
                  <a:srgbClr val="7030A0"/>
                </a:solidFill>
              </a:rPr>
              <a:t>infinite</a:t>
            </a:r>
            <a:r>
              <a:rPr lang="en-US" dirty="0">
                <a:solidFill>
                  <a:srgbClr val="7030A0"/>
                </a:solidFill>
              </a:rPr>
              <a:t>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blipFill>
                <a:blip r:embed="rId4"/>
                <a:stretch>
                  <a:fillRect l="-304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09D464-68F6-F531-9639-1BBEFB73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8998-8971-36A4-F9BD-435A1AA0B7C7}"/>
              </a:ext>
            </a:extLst>
          </p:cNvPr>
          <p:cNvSpPr txBox="1"/>
          <p:nvPr/>
        </p:nvSpPr>
        <p:spPr>
          <a:xfrm>
            <a:off x="7074136" y="3953716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Remember the PDF is the </a:t>
            </a:r>
            <a:r>
              <a:rPr lang="en-US" b="1" dirty="0">
                <a:solidFill>
                  <a:srgbClr val="7030A0"/>
                </a:solidFill>
              </a:rPr>
              <a:t>probability</a:t>
            </a:r>
            <a:r>
              <a:rPr lang="en-US" dirty="0">
                <a:solidFill>
                  <a:srgbClr val="7030A0"/>
                </a:solidFill>
              </a:rPr>
              <a:t> where a particle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be found at any given moment</a:t>
            </a:r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16B6AA1-B17F-0EF0-1699-41799A6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528C4-D613-AD19-60DA-F3E4055011BD}"/>
              </a:ext>
            </a:extLst>
          </p:cNvPr>
          <p:cNvSpPr txBox="1"/>
          <p:nvPr/>
        </p:nvSpPr>
        <p:spPr>
          <a:xfrm>
            <a:off x="3725627" y="1418553"/>
            <a:ext cx="2063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potential </a:t>
            </a:r>
            <a:r>
              <a:rPr lang="en-US" sz="1400" b="1" dirty="0">
                <a:solidFill>
                  <a:srgbClr val="7030A0"/>
                </a:solidFill>
              </a:rPr>
              <a:t>outside</a:t>
            </a:r>
            <a:r>
              <a:rPr lang="en-US" sz="1400" dirty="0">
                <a:solidFill>
                  <a:srgbClr val="7030A0"/>
                </a:solidFill>
              </a:rPr>
              <a:t> the well is no longer infinite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A739D-3409-4CA2-AF16-27D302CC1A4D}"/>
              </a:ext>
            </a:extLst>
          </p:cNvPr>
          <p:cNvSpPr txBox="1"/>
          <p:nvPr/>
        </p:nvSpPr>
        <p:spPr>
          <a:xfrm>
            <a:off x="3005906" y="6030506"/>
            <a:ext cx="31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Evanescent</a:t>
            </a:r>
            <a:r>
              <a:rPr lang="en-US" dirty="0">
                <a:solidFill>
                  <a:srgbClr val="7030A0"/>
                </a:solidFill>
              </a:rPr>
              <a:t> = Vanishing Quickly</a:t>
            </a:r>
          </a:p>
        </p:txBody>
      </p: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F22826-FB6C-C74D-A591-1019D0E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0A2734-23B0-F22E-0416-B6CC3BF8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7170591" y="4455471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6BEAD-7316-CE9B-259D-4343D87E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EB817C-876B-151E-8438-06A03700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0E80B-AFE1-6D7F-B469-DB0DDFAE5D54}"/>
              </a:ext>
            </a:extLst>
          </p:cNvPr>
          <p:cNvSpPr txBox="1"/>
          <p:nvPr/>
        </p:nvSpPr>
        <p:spPr>
          <a:xfrm>
            <a:off x="7103603" y="4237683"/>
            <a:ext cx="1411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probability must be a </a:t>
            </a:r>
            <a:r>
              <a:rPr lang="en-US" i="1" dirty="0">
                <a:solidFill>
                  <a:srgbClr val="7030A0"/>
                </a:solidFill>
              </a:rPr>
              <a:t>non-negative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number</a:t>
            </a:r>
          </a:p>
        </p:txBody>
      </p:sp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2A374-C6B7-D3DD-7731-C686AD1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E41F227-B022-5250-D372-F65940D9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76525" y="2867004"/>
            <a:ext cx="464881" cy="4882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cxnSpLocks/>
            <a:stCxn id="3" idx="2"/>
            <a:endCxn id="10" idx="1"/>
          </p:cNvCxnSpPr>
          <p:nvPr/>
        </p:nvCxnSpPr>
        <p:spPr>
          <a:xfrm rot="16200000" flipH="1">
            <a:off x="1858238" y="2292843"/>
            <a:ext cx="330113" cy="130646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Remember, components can be </a:t>
            </a:r>
            <a:r>
              <a:rPr lang="en-US" b="1" i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</a:t>
            </a:r>
            <a:r>
              <a:rPr lang="en-US" sz="1800" b="1" u="sng" dirty="0">
                <a:solidFill>
                  <a:srgbClr val="7030A0"/>
                </a:solidFill>
              </a:rPr>
              <a:t>this</a:t>
            </a:r>
            <a:r>
              <a:rPr lang="en-US" sz="1800" dirty="0">
                <a:solidFill>
                  <a:srgbClr val="7030A0"/>
                </a:solidFill>
              </a:rPr>
              <a:t>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1938972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1938972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6803FF2-5C20-C0CE-2829-32D0350155F0}"/>
              </a:ext>
            </a:extLst>
          </p:cNvPr>
          <p:cNvSpPr txBox="1"/>
          <p:nvPr/>
        </p:nvSpPr>
        <p:spPr>
          <a:xfrm>
            <a:off x="3649590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5FF02-85AB-5661-4E6B-E04B35344428}"/>
              </a:ext>
            </a:extLst>
          </p:cNvPr>
          <p:cNvSpPr txBox="1"/>
          <p:nvPr/>
        </p:nvSpPr>
        <p:spPr>
          <a:xfrm>
            <a:off x="4629709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C3573-CF41-914D-D943-4002E7226902}"/>
              </a:ext>
            </a:extLst>
          </p:cNvPr>
          <p:cNvSpPr txBox="1"/>
          <p:nvPr/>
        </p:nvSpPr>
        <p:spPr>
          <a:xfrm>
            <a:off x="5885375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C22F66-49D6-E017-4EC1-E9D1284E29DF}"/>
              </a:ext>
            </a:extLst>
          </p:cNvPr>
          <p:cNvCxnSpPr/>
          <p:nvPr/>
        </p:nvCxnSpPr>
        <p:spPr>
          <a:xfrm flipH="1">
            <a:off x="5066675" y="4449202"/>
            <a:ext cx="3822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7EE8B4-7E2E-BB8F-8389-D5AFDCEBC01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773180" y="2211049"/>
            <a:ext cx="8014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D64456-CEE9-8DF1-D50F-9C48679C4D4A}"/>
              </a:ext>
            </a:extLst>
          </p:cNvPr>
          <p:cNvSpPr txBox="1"/>
          <p:nvPr/>
        </p:nvSpPr>
        <p:spPr>
          <a:xfrm>
            <a:off x="172387" y="4115318"/>
            <a:ext cx="966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Normalize</a:t>
            </a:r>
            <a:r>
              <a:rPr lang="en-US" sz="1400" dirty="0">
                <a:solidFill>
                  <a:srgbClr val="00B050"/>
                </a:solidFill>
              </a:rPr>
              <a:t> the state 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3E4C7-F4AC-FFE5-BE43-0AD02CC0701E}"/>
              </a:ext>
            </a:extLst>
          </p:cNvPr>
          <p:cNvSpPr/>
          <p:nvPr/>
        </p:nvSpPr>
        <p:spPr>
          <a:xfrm>
            <a:off x="3500203" y="5628805"/>
            <a:ext cx="831873" cy="3219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06523-07BA-C760-22DB-64338DC07A74}"/>
              </a:ext>
            </a:extLst>
          </p:cNvPr>
          <p:cNvSpPr/>
          <p:nvPr/>
        </p:nvSpPr>
        <p:spPr>
          <a:xfrm>
            <a:off x="6985361" y="5628805"/>
            <a:ext cx="831873" cy="3219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736562D-6F30-FDA2-5FF9-04CADC032DB3}"/>
              </a:ext>
            </a:extLst>
          </p:cNvPr>
          <p:cNvCxnSpPr>
            <a:stCxn id="10" idx="2"/>
            <a:endCxn id="16" idx="2"/>
          </p:cNvCxnSpPr>
          <p:nvPr/>
        </p:nvCxnSpPr>
        <p:spPr>
          <a:xfrm rot="16200000" flipH="1">
            <a:off x="5658719" y="4208165"/>
            <a:ext cx="12700" cy="3485158"/>
          </a:xfrm>
          <a:prstGeom prst="bentConnector3">
            <a:avLst>
              <a:gd name="adj1" fmla="val 3393441"/>
            </a:avLst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8" grpId="0"/>
      <p:bldP spid="19" grpId="0"/>
      <p:bldP spid="22" grpId="0"/>
      <p:bldP spid="3" grpId="0"/>
      <p:bldP spid="12" grpId="0"/>
      <p:bldP spid="13" grpId="0"/>
      <p:bldP spid="9" grpId="0"/>
      <p:bldP spid="10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523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50056" y="2628461"/>
            <a:ext cx="2358864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unique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in this system where a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102069" y="2627077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Therefore, we can use these vectors as a </a:t>
            </a:r>
            <a:r>
              <a:rPr lang="en-US" b="1" dirty="0">
                <a:solidFill>
                  <a:srgbClr val="7030A0"/>
                </a:solidFill>
              </a:rPr>
              <a:t>basis set </a:t>
            </a:r>
            <a:r>
              <a:rPr lang="en-US" dirty="0">
                <a:solidFill>
                  <a:srgbClr val="7030A0"/>
                </a:solidFill>
              </a:rPr>
              <a:t>for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27242"/>
            <a:ext cx="590111" cy="2441707"/>
          </a:xfrm>
          <a:prstGeom prst="bentConnector3">
            <a:avLst>
              <a:gd name="adj1" fmla="val 13873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50843" y="3975982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4888125-E691-45BE-14CF-E16D2D597E10}"/>
              </a:ext>
            </a:extLst>
          </p:cNvPr>
          <p:cNvGrpSpPr/>
          <p:nvPr/>
        </p:nvGrpSpPr>
        <p:grpSpPr>
          <a:xfrm>
            <a:off x="2755226" y="25523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7000E1-461F-5554-DE36-681FAB3E6738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74A4B9-2217-3616-7996-EA591B8D242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B1F484-4086-EE62-A0F6-259E8328AAA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582797-BD30-9038-EC1E-2DC3D12643CB}"/>
              </a:ext>
            </a:extLst>
          </p:cNvPr>
          <p:cNvSpPr txBox="1"/>
          <p:nvPr/>
        </p:nvSpPr>
        <p:spPr>
          <a:xfrm>
            <a:off x="350056" y="2628461"/>
            <a:ext cx="2358864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unique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in this system where a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99DEE-3645-4338-8121-6CA62C945464}"/>
              </a:ext>
            </a:extLst>
          </p:cNvPr>
          <p:cNvSpPr txBox="1"/>
          <p:nvPr/>
        </p:nvSpPr>
        <p:spPr>
          <a:xfrm>
            <a:off x="6102069" y="2627077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Therefore, we can use these vectors as a </a:t>
            </a:r>
            <a:r>
              <a:rPr lang="en-US" b="1" dirty="0">
                <a:solidFill>
                  <a:srgbClr val="7030A0"/>
                </a:solidFill>
              </a:rPr>
              <a:t>basis set </a:t>
            </a:r>
            <a:r>
              <a:rPr lang="en-US" dirty="0">
                <a:solidFill>
                  <a:srgbClr val="7030A0"/>
                </a:solidFill>
              </a:rPr>
              <a:t>for this system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15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1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DBABE17-F86C-DB12-D194-388E6C8AD85B}"/>
              </a:ext>
            </a:extLst>
          </p:cNvPr>
          <p:cNvSpPr/>
          <p:nvPr/>
        </p:nvSpPr>
        <p:spPr>
          <a:xfrm>
            <a:off x="6353175" y="4337050"/>
            <a:ext cx="111125" cy="13875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DE1D16-2029-77F3-E1D5-023C04AE93C7}"/>
              </a:ext>
            </a:extLst>
          </p:cNvPr>
          <p:cNvSpPr/>
          <p:nvPr/>
        </p:nvSpPr>
        <p:spPr>
          <a:xfrm>
            <a:off x="7629151" y="5219701"/>
            <a:ext cx="111125" cy="13875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264D970-7119-B528-4E61-EAA10B35BC6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16200000" flipH="1">
            <a:off x="6674780" y="4209766"/>
            <a:ext cx="743893" cy="1275976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  <p:bldP spid="8" grpId="0"/>
      <p:bldP spid="20" grpId="0"/>
      <p:bldP spid="21" grpId="0"/>
      <p:bldP spid="23" grpId="0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9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20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21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0EF328A-4D03-DC67-AE66-DD85662F5047}"/>
              </a:ext>
            </a:extLst>
          </p:cNvPr>
          <p:cNvSpPr/>
          <p:nvPr/>
        </p:nvSpPr>
        <p:spPr>
          <a:xfrm>
            <a:off x="1972383" y="3121051"/>
            <a:ext cx="902502" cy="241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5189986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/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/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A055FE-BAAA-F57B-E82C-BC9F047E41D0}"/>
                  </a:ext>
                </a:extLst>
              </p:cNvPr>
              <p:cNvSpPr txBox="1"/>
              <p:nvPr/>
            </p:nvSpPr>
            <p:spPr>
              <a:xfrm>
                <a:off x="6755496" y="4544477"/>
                <a:ext cx="1175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A055FE-BAAA-F57B-E82C-BC9F047E4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496" y="4544477"/>
                <a:ext cx="1175055" cy="369332"/>
              </a:xfrm>
              <a:prstGeom prst="rect">
                <a:avLst/>
              </a:prstGeom>
              <a:blipFill>
                <a:blip r:embed="rId7"/>
                <a:stretch>
                  <a:fillRect l="-155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  <p:bldP spid="3" grpId="0"/>
      <p:bldP spid="12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</a:t>
                </a:r>
                <a:r>
                  <a:rPr lang="en-US" i="1" dirty="0">
                    <a:solidFill>
                      <a:srgbClr val="7030A0"/>
                    </a:solidFill>
                  </a:rPr>
                  <a:t>initial</a:t>
                </a:r>
                <a:r>
                  <a:rPr lang="en-US" dirty="0">
                    <a:solidFill>
                      <a:srgbClr val="7030A0"/>
                    </a:solidFill>
                  </a:rPr>
                  <a:t>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:r>
                  <a:rPr lang="en-US" b="1" dirty="0">
                    <a:solidFill>
                      <a:srgbClr val="7030A0"/>
                    </a:solidFill>
                  </a:rPr>
                  <a:t>end</a:t>
                </a:r>
                <a:r>
                  <a:rPr lang="en-US" dirty="0">
                    <a:solidFill>
                      <a:srgbClr val="7030A0"/>
                    </a:solidFill>
                  </a:rPr>
                  <a:t>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958980"/>
              </a:xfrm>
              <a:prstGeom prst="rect">
                <a:avLst/>
              </a:prstGeom>
              <a:blipFill>
                <a:blip r:embed="rId5"/>
                <a:stretch>
                  <a:fillRect l="-1091" t="-17834" r="-6909" b="-97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</a:t>
            </a:r>
            <a:r>
              <a:rPr lang="en-US" b="1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94361-A781-3E47-101D-2586B6EEEDAC}"/>
              </a:ext>
            </a:extLst>
          </p:cNvPr>
          <p:cNvSpPr txBox="1"/>
          <p:nvPr/>
        </p:nvSpPr>
        <p:spPr>
          <a:xfrm>
            <a:off x="824740" y="5968059"/>
            <a:ext cx="10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Bra of </a:t>
            </a:r>
            <a:r>
              <a:rPr lang="en-US" sz="1600" b="1" dirty="0">
                <a:solidFill>
                  <a:srgbClr val="7030A0"/>
                </a:solidFill>
              </a:rPr>
              <a:t>End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5D7BD-5129-3ED8-EAAF-DD408682E776}"/>
              </a:ext>
            </a:extLst>
          </p:cNvPr>
          <p:cNvSpPr txBox="1"/>
          <p:nvPr/>
        </p:nvSpPr>
        <p:spPr>
          <a:xfrm>
            <a:off x="2185131" y="5968058"/>
            <a:ext cx="107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Ket of </a:t>
            </a:r>
            <a:r>
              <a:rPr lang="en-US" sz="1600" b="1" dirty="0">
                <a:solidFill>
                  <a:srgbClr val="7030A0"/>
                </a:solidFill>
              </a:rPr>
              <a:t>Start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C6E85-A1F5-4BD6-273B-B3CF07477885}"/>
              </a:ext>
            </a:extLst>
          </p:cNvPr>
          <p:cNvSpPr/>
          <p:nvPr/>
        </p:nvSpPr>
        <p:spPr>
          <a:xfrm>
            <a:off x="1731364" y="5317098"/>
            <a:ext cx="337279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D74AE1-BF80-9D99-DF9A-2CCC5BE0C259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rot="5400000" flipH="1" flipV="1">
            <a:off x="1456796" y="5524852"/>
            <a:ext cx="312071" cy="57434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BFBC6-01EE-7982-C979-EB987F101F80}"/>
              </a:ext>
            </a:extLst>
          </p:cNvPr>
          <p:cNvSpPr/>
          <p:nvPr/>
        </p:nvSpPr>
        <p:spPr>
          <a:xfrm>
            <a:off x="2140817" y="5323200"/>
            <a:ext cx="251306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F2AEDE-C73C-06DF-F6FA-D964D5C3C6B4}"/>
              </a:ext>
            </a:extLst>
          </p:cNvPr>
          <p:cNvCxnSpPr>
            <a:stCxn id="24" idx="0"/>
            <a:endCxn id="26" idx="2"/>
          </p:cNvCxnSpPr>
          <p:nvPr/>
        </p:nvCxnSpPr>
        <p:spPr>
          <a:xfrm rot="16200000" flipV="1">
            <a:off x="2341624" y="5586936"/>
            <a:ext cx="305968" cy="45627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  <p:bldP spid="9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its bra: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t="-24299" r="-2421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6" y="3916176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two </a:t>
            </a:r>
            <a:r>
              <a:rPr lang="en-US" dirty="0" err="1">
                <a:solidFill>
                  <a:srgbClr val="7030A0"/>
                </a:solidFill>
              </a:rPr>
              <a:t>kets</a:t>
            </a:r>
            <a:r>
              <a:rPr lang="en-US" dirty="0">
                <a:solidFill>
                  <a:srgbClr val="7030A0"/>
                </a:solidFill>
              </a:rPr>
              <a:t> (states)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142716" y="5926444"/>
            <a:ext cx="402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a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71993EA-84F2-AF31-652B-45FF1B1D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141" y="4793533"/>
            <a:ext cx="2484523" cy="1695786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428D3-B881-CC16-A595-1028A4F2C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262" y="1365602"/>
            <a:ext cx="5687476" cy="3292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dirac_notation.ipynb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75748" y="1450253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553500" y="355062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86425" y="38772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5034173" y="3616150"/>
            <a:ext cx="234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158255" y="6249483"/>
            <a:ext cx="52240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433D9F-477D-D804-353B-B0E98A578D81}"/>
              </a:ext>
            </a:extLst>
          </p:cNvPr>
          <p:cNvGrpSpPr/>
          <p:nvPr/>
        </p:nvGrpSpPr>
        <p:grpSpPr>
          <a:xfrm>
            <a:off x="7402623" y="4365634"/>
            <a:ext cx="1064340" cy="369332"/>
            <a:chOff x="3647644" y="5421073"/>
            <a:chExt cx="106434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2372EF-22F5-333D-8B06-5613D03E6B0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866B25-B0FE-FC89-5F65-9F5FE8C8C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96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8EB17D-D912-DB5F-7897-E9D462EC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74" y="1636281"/>
            <a:ext cx="7182453" cy="2328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7D85A-D4F7-BFE8-F9E1-C77734FF8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05" y="4325138"/>
            <a:ext cx="3378865" cy="19942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410479" y="1587683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1691" y="220270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975967" y="261817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641971" y="289484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89268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056654" y="283038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44831" y="343660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8096041" y="3634552"/>
            <a:ext cx="761842" cy="369332"/>
            <a:chOff x="2157212" y="5356391"/>
            <a:chExt cx="76184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53559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17433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943274" y="4739601"/>
            <a:ext cx="2985991" cy="1426964"/>
            <a:chOff x="1038351" y="4514032"/>
            <a:chExt cx="2985991" cy="1426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1" y="5017666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by a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scalar</a:t>
                  </a:r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1" y="5017666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48026" b="-138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/>
              <p:nvPr/>
            </p:nvSpPr>
            <p:spPr>
              <a:xfrm>
                <a:off x="1425672" y="4221706"/>
                <a:ext cx="2021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B05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≠⟨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72" y="4221706"/>
                <a:ext cx="2021194" cy="276999"/>
              </a:xfrm>
              <a:prstGeom prst="rect">
                <a:avLst/>
              </a:prstGeom>
              <a:blipFill>
                <a:blip r:embed="rId7"/>
                <a:stretch>
                  <a:fillRect l="-7251" t="-180000" r="-483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24996AB-8193-58B0-9D33-28497B3B0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908" y="1395162"/>
            <a:ext cx="1660110" cy="19844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FA7FF0-1FF1-82FC-AA1E-59BE333C65E5}"/>
              </a:ext>
            </a:extLst>
          </p:cNvPr>
          <p:cNvSpPr/>
          <p:nvPr/>
        </p:nvSpPr>
        <p:spPr>
          <a:xfrm>
            <a:off x="980774" y="2894840"/>
            <a:ext cx="266699" cy="23828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A98307-98DA-E840-5A0C-4457BA7A2DC7}"/>
              </a:ext>
            </a:extLst>
          </p:cNvPr>
          <p:cNvSpPr/>
          <p:nvPr/>
        </p:nvSpPr>
        <p:spPr>
          <a:xfrm>
            <a:off x="7352067" y="2534004"/>
            <a:ext cx="266699" cy="23828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AD17E74-DB9E-9988-A1C4-F3BD3001422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 flipH="1" flipV="1">
            <a:off x="4000207" y="-352080"/>
            <a:ext cx="599125" cy="6371293"/>
          </a:xfrm>
          <a:prstGeom prst="bentConnector5">
            <a:avLst>
              <a:gd name="adj1" fmla="val -18018"/>
              <a:gd name="adj2" fmla="val 78405"/>
              <a:gd name="adj3" fmla="val 15193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AD4B0BF-6124-8054-91C4-8B5422713FDF}"/>
                  </a:ext>
                </a:extLst>
              </p:cNvPr>
              <p:cNvSpPr txBox="1"/>
              <p:nvPr/>
            </p:nvSpPr>
            <p:spPr>
              <a:xfrm>
                <a:off x="5474889" y="1487374"/>
                <a:ext cx="1452741" cy="461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</a:t>
                </a:r>
                <a:r>
                  <a:rPr lang="en-US" sz="1200" b="1" i="1" dirty="0"/>
                  <a:t>before</a:t>
                </a:r>
                <a:r>
                  <a:rPr lang="en-US" sz="1200" dirty="0"/>
                  <a:t> the scalar multiplication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AD4B0BF-6124-8054-91C4-8B5422713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889" y="1487374"/>
                <a:ext cx="1452741" cy="461665"/>
              </a:xfrm>
              <a:prstGeom prst="rect">
                <a:avLst/>
              </a:prstGeom>
              <a:blipFill>
                <a:blip r:embed="rId9"/>
                <a:stretch>
                  <a:fillRect t="-55696" b="-49367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C75C1955-B1DA-1871-DACF-3E59BD053A04}"/>
              </a:ext>
            </a:extLst>
          </p:cNvPr>
          <p:cNvSpPr/>
          <p:nvPr/>
        </p:nvSpPr>
        <p:spPr>
          <a:xfrm>
            <a:off x="3594100" y="2273300"/>
            <a:ext cx="120483" cy="1814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5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/>
      <p:bldP spid="14" grpId="0" animBg="1"/>
      <p:bldP spid="15" grpId="0" animBg="1"/>
      <p:bldP spid="47" grpId="0" animBg="1"/>
      <p:bldP spid="4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577899-55EA-B007-4669-E01FF420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13" y="1407013"/>
            <a:ext cx="6769600" cy="5085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dirac_notation.ipynb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D495FA-DE66-0286-68F0-7543209CB553}"/>
              </a:ext>
            </a:extLst>
          </p:cNvPr>
          <p:cNvGrpSpPr/>
          <p:nvPr/>
        </p:nvGrpSpPr>
        <p:grpSpPr>
          <a:xfrm>
            <a:off x="5477752" y="5107433"/>
            <a:ext cx="3320322" cy="807856"/>
            <a:chOff x="4144780" y="5913620"/>
            <a:chExt cx="3320322" cy="8078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161BD5-7008-267A-74B2-406DC84F2DE0}"/>
                </a:ext>
              </a:extLst>
            </p:cNvPr>
            <p:cNvSpPr/>
            <p:nvPr/>
          </p:nvSpPr>
          <p:spPr>
            <a:xfrm>
              <a:off x="4144780" y="5913620"/>
              <a:ext cx="3320322" cy="807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CA7A1DB-56B3-2954-42CB-A228FE144940}"/>
                    </a:ext>
                  </a:extLst>
                </p:cNvPr>
                <p:cNvSpPr txBox="1"/>
                <p:nvPr/>
              </p:nvSpPr>
              <p:spPr>
                <a:xfrm>
                  <a:off x="4246982" y="6009355"/>
                  <a:ext cx="3070391" cy="6163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.4714−.7071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.2357+.4714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2.2%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27.7%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CA7A1DB-56B3-2954-42CB-A228FE144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982" y="6009355"/>
                  <a:ext cx="3070391" cy="6163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9D5AFB-3784-9756-BCBC-C84B365F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09" y="1600398"/>
            <a:ext cx="2594278" cy="21421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EECB2D5-E649-52DE-884B-DF23A204D2AB}"/>
              </a:ext>
            </a:extLst>
          </p:cNvPr>
          <p:cNvGrpSpPr/>
          <p:nvPr/>
        </p:nvGrpSpPr>
        <p:grpSpPr>
          <a:xfrm>
            <a:off x="2629134" y="134982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41B06F-EFE2-6272-7D05-860D9C368A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21E1EE-75F9-D3C0-78CE-92BAD4CB40C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B517E2-1560-0E90-7524-B036D1F33880}"/>
              </a:ext>
            </a:extLst>
          </p:cNvPr>
          <p:cNvGrpSpPr/>
          <p:nvPr/>
        </p:nvGrpSpPr>
        <p:grpSpPr>
          <a:xfrm>
            <a:off x="4581040" y="1741641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CCBC11-D119-53B1-1850-C13F5F82F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F3D2F4-115D-E069-7DF5-BDC084A2BBE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F03A16-25AA-FE2A-7C79-66FE96335371}"/>
              </a:ext>
            </a:extLst>
          </p:cNvPr>
          <p:cNvGrpSpPr/>
          <p:nvPr/>
        </p:nvGrpSpPr>
        <p:grpSpPr>
          <a:xfrm>
            <a:off x="7057552" y="3891925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F86D7E-259B-316F-29E2-E933307E9F4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4752CC-45CD-2AB6-166D-654A2A419F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17038A-D36E-92CD-E461-4A16083FD50D}"/>
              </a:ext>
            </a:extLst>
          </p:cNvPr>
          <p:cNvGrpSpPr/>
          <p:nvPr/>
        </p:nvGrpSpPr>
        <p:grpSpPr>
          <a:xfrm>
            <a:off x="3780676" y="2122116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A8AA2B-B524-0595-D891-C36C58E932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479CB6B-CAB4-F009-699C-8EF1B85D4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CA5D578-6B34-F78F-26ED-F482E809B74D}"/>
              </a:ext>
            </a:extLst>
          </p:cNvPr>
          <p:cNvGrpSpPr/>
          <p:nvPr/>
        </p:nvGrpSpPr>
        <p:grpSpPr>
          <a:xfrm>
            <a:off x="4779265" y="4643919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4F7CCC-6089-D272-15F8-1DD54D115F2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FF060B-A847-6B13-AF35-499FDDB99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601DFA6-8CE1-477B-9435-4E9E04D4B763}"/>
              </a:ext>
            </a:extLst>
          </p:cNvPr>
          <p:cNvSpPr/>
          <p:nvPr/>
        </p:nvSpPr>
        <p:spPr>
          <a:xfrm>
            <a:off x="6020313" y="4406623"/>
            <a:ext cx="2235200" cy="5399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Probabilities are amplitudes squared</a:t>
            </a:r>
          </a:p>
        </p:txBody>
      </p:sp>
    </p:spTree>
    <p:extLst>
      <p:ext uri="{BB962C8B-B14F-4D97-AF65-F5344CB8AC3E}">
        <p14:creationId xmlns:p14="http://schemas.microsoft.com/office/powerpoint/2010/main" val="418540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650535" y="3503107"/>
            <a:ext cx="838064" cy="369332"/>
            <a:chOff x="3647644" y="5359159"/>
            <a:chExt cx="838064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102250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41258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199475" y="4659939"/>
            <a:ext cx="17364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A </a:t>
            </a:r>
            <a:r>
              <a:rPr lang="en-US" sz="1400" b="1" dirty="0">
                <a:solidFill>
                  <a:srgbClr val="00B050"/>
                </a:solidFill>
              </a:rPr>
              <a:t>non-zero</a:t>
            </a:r>
            <a:r>
              <a:rPr lang="en-US" sz="1400" dirty="0">
                <a:solidFill>
                  <a:srgbClr val="00B050"/>
                </a:solidFill>
              </a:rPr>
              <a:t> transition probability as the two states are </a:t>
            </a:r>
            <a:r>
              <a:rPr lang="en-US" sz="1400" u="sng" dirty="0">
                <a:solidFill>
                  <a:srgbClr val="00B050"/>
                </a:solidFill>
              </a:rPr>
              <a:t>not</a:t>
            </a:r>
            <a:r>
              <a:rPr lang="en-US" sz="1400" dirty="0">
                <a:solidFill>
                  <a:srgbClr val="00B050"/>
                </a:solidFill>
              </a:rPr>
              <a:t> orthogonal because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they are not mutually exclusive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16200000" flipV="1">
            <a:off x="7673052" y="4265272"/>
            <a:ext cx="583239" cy="206095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2885F73-3AB5-F458-1D80-1B4C1F83F54D}"/>
              </a:ext>
            </a:extLst>
          </p:cNvPr>
          <p:cNvCxnSpPr>
            <a:cxnSpLocks/>
            <a:stCxn id="34" idx="3"/>
            <a:endCxn id="45" idx="1"/>
          </p:cNvCxnSpPr>
          <p:nvPr/>
        </p:nvCxnSpPr>
        <p:spPr>
          <a:xfrm>
            <a:off x="6857263" y="5047906"/>
            <a:ext cx="342212" cy="304531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 </a:t>
            </a:r>
            <a:r>
              <a:rPr lang="en-US" dirty="0">
                <a:solidFill>
                  <a:srgbClr val="7030A0"/>
                </a:solidFill>
              </a:rPr>
              <a:t>function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observable, such as position, momentum, and energy, is associated with an operator having eigen</a:t>
            </a:r>
            <a:r>
              <a:rPr lang="en-US" u="sng" dirty="0"/>
              <a:t>functions</a:t>
            </a:r>
            <a:r>
              <a:rPr lang="en-US" dirty="0"/>
              <a:t>. The </a:t>
            </a:r>
            <a:r>
              <a:rPr lang="en-US" b="1" dirty="0"/>
              <a:t>eigenvalues</a:t>
            </a:r>
            <a:r>
              <a:rPr lang="en-US" dirty="0"/>
              <a:t> for those eigen</a:t>
            </a:r>
            <a:r>
              <a:rPr lang="en-US" u="sng" dirty="0"/>
              <a:t>functions</a:t>
            </a:r>
            <a:r>
              <a:rPr lang="en-US" dirty="0"/>
              <a:t> represent the only </a:t>
            </a:r>
            <a:r>
              <a:rPr lang="en-US" i="1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37520" y="1437819"/>
            <a:ext cx="3160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product, but an operator can be a </a:t>
            </a:r>
            <a:r>
              <a:rPr lang="en-US" sz="1400" b="1" dirty="0">
                <a:solidFill>
                  <a:srgbClr val="FF0000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Operator Eigenfunction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3F6F8A34-D9F7-5505-18C1-7D6B370631CB}"/>
              </a:ext>
            </a:extLst>
          </p:cNvPr>
          <p:cNvSpPr/>
          <p:nvPr/>
        </p:nvSpPr>
        <p:spPr>
          <a:xfrm flipH="1">
            <a:off x="5319423" y="2099189"/>
            <a:ext cx="1558455" cy="461132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7BB3DC72-490B-FF7B-F1F5-6BC31884C82D}"/>
              </a:ext>
            </a:extLst>
          </p:cNvPr>
          <p:cNvSpPr/>
          <p:nvPr/>
        </p:nvSpPr>
        <p:spPr>
          <a:xfrm flipH="1" flipV="1">
            <a:off x="6572281" y="5644644"/>
            <a:ext cx="1558455" cy="46113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6439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its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</a:t>
                </a:r>
                <a:r>
                  <a:rPr lang="en-US" u="sng" dirty="0">
                    <a:solidFill>
                      <a:srgbClr val="7030A0"/>
                    </a:solidFill>
                  </a:rPr>
                  <a:t>multiple</a:t>
                </a:r>
                <a:r>
                  <a:rPr lang="en-US" dirty="0">
                    <a:solidFill>
                      <a:srgbClr val="7030A0"/>
                    </a:solidFill>
                  </a:rPr>
                  <a:t> of the associated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/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CAC337D-FB52-C0E8-E152-6E8C31292D61}"/>
              </a:ext>
            </a:extLst>
          </p:cNvPr>
          <p:cNvSpPr/>
          <p:nvPr/>
        </p:nvSpPr>
        <p:spPr>
          <a:xfrm>
            <a:off x="5066675" y="3828385"/>
            <a:ext cx="3075950" cy="60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4DEF2C-0E7F-718B-F1A7-4DC160369621}"/>
              </a:ext>
            </a:extLst>
          </p:cNvPr>
          <p:cNvSpPr/>
          <p:nvPr/>
        </p:nvSpPr>
        <p:spPr>
          <a:xfrm>
            <a:off x="6728552" y="3544103"/>
            <a:ext cx="1414073" cy="281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/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34F1EEA-D0A8-800A-49B6-743412AC4C0B}"/>
              </a:ext>
            </a:extLst>
          </p:cNvPr>
          <p:cNvSpPr/>
          <p:nvPr/>
        </p:nvSpPr>
        <p:spPr>
          <a:xfrm>
            <a:off x="1717544" y="3452050"/>
            <a:ext cx="870668" cy="46986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A093AF-D0E8-A391-9D6B-1C000C386103}"/>
              </a:ext>
            </a:extLst>
          </p:cNvPr>
          <p:cNvSpPr/>
          <p:nvPr/>
        </p:nvSpPr>
        <p:spPr>
          <a:xfrm>
            <a:off x="3575022" y="3451209"/>
            <a:ext cx="792190" cy="46986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  <p:bldP spid="3" grpId="0"/>
      <p:bldP spid="9" grpId="0" animBg="1"/>
      <p:bldP spid="18" grpId="0" animBg="1"/>
      <p:bldP spid="20" grpId="0"/>
      <p:bldP spid="13" grpId="0" animBg="1"/>
      <p:bldP spid="1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any basis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468986" y="2927000"/>
            <a:ext cx="2198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in that basis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7035783" y="4541161"/>
            <a:ext cx="669093" cy="395429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82EB6-CE78-D9EC-8091-94C93ED7AC47}"/>
              </a:ext>
            </a:extLst>
          </p:cNvPr>
          <p:cNvSpPr txBox="1"/>
          <p:nvPr/>
        </p:nvSpPr>
        <p:spPr>
          <a:xfrm>
            <a:off x="7091200" y="726619"/>
            <a:ext cx="179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For a given basis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216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/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E3370-CB51-CA44-FF45-DAD88F761F98}"/>
              </a:ext>
            </a:extLst>
          </p:cNvPr>
          <p:cNvCxnSpPr>
            <a:cxnSpLocks/>
          </p:cNvCxnSpPr>
          <p:nvPr/>
        </p:nvCxnSpPr>
        <p:spPr>
          <a:xfrm flipH="1">
            <a:off x="5936105" y="4567286"/>
            <a:ext cx="697043" cy="2670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00B026-D4E2-1432-B0C2-053641792DBE}"/>
              </a:ext>
            </a:extLst>
          </p:cNvPr>
          <p:cNvCxnSpPr>
            <a:cxnSpLocks/>
          </p:cNvCxnSpPr>
          <p:nvPr/>
        </p:nvCxnSpPr>
        <p:spPr>
          <a:xfrm flipH="1">
            <a:off x="3852472" y="3669074"/>
            <a:ext cx="2632648" cy="7140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7030A0"/>
                    </a:solidFill>
                  </a:rPr>
                  <a:t>Eigenvalues</a:t>
                </a:r>
                <a:r>
                  <a:rPr lang="en-US" sz="1400" dirty="0">
                    <a:solidFill>
                      <a:srgbClr val="7030A0"/>
                    </a:solidFill>
                  </a:rPr>
                  <a:t>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78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7F0081-FB8C-72CC-6406-2F9F1CEC9566}"/>
              </a:ext>
            </a:extLst>
          </p:cNvPr>
          <p:cNvSpPr/>
          <p:nvPr/>
        </p:nvSpPr>
        <p:spPr>
          <a:xfrm>
            <a:off x="6820708" y="4281050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  <p:bldP spid="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050E70-32A7-A451-0224-E9CAE0178067}"/>
              </a:ext>
            </a:extLst>
          </p:cNvPr>
          <p:cNvCxnSpPr/>
          <p:nvPr/>
        </p:nvCxnSpPr>
        <p:spPr>
          <a:xfrm flipV="1">
            <a:off x="5066675" y="4579495"/>
            <a:ext cx="562132" cy="56213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132A8E-5883-6FC2-A30B-AE841C505A3E}"/>
              </a:ext>
            </a:extLst>
          </p:cNvPr>
          <p:cNvSpPr/>
          <p:nvPr/>
        </p:nvSpPr>
        <p:spPr>
          <a:xfrm>
            <a:off x="4152900" y="5881687"/>
            <a:ext cx="419100" cy="31335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745A0E-141F-4DCB-BE82-9A3C2516232B}"/>
              </a:ext>
            </a:extLst>
          </p:cNvPr>
          <p:cNvSpPr/>
          <p:nvPr/>
        </p:nvSpPr>
        <p:spPr>
          <a:xfrm>
            <a:off x="5443727" y="5881686"/>
            <a:ext cx="419100" cy="31335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66663A5-432E-D81D-7107-45F8E4B4FA16}"/>
              </a:ext>
            </a:extLst>
          </p:cNvPr>
          <p:cNvCxnSpPr>
            <a:stCxn id="21" idx="0"/>
            <a:endCxn id="22" idx="0"/>
          </p:cNvCxnSpPr>
          <p:nvPr/>
        </p:nvCxnSpPr>
        <p:spPr>
          <a:xfrm rot="5400000" flipH="1" flipV="1">
            <a:off x="5007863" y="5236274"/>
            <a:ext cx="1" cy="1290827"/>
          </a:xfrm>
          <a:prstGeom prst="bentConnector3">
            <a:avLst>
              <a:gd name="adj1" fmla="val 2286010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444FC7-9797-28A4-B06B-5290848CB509}"/>
              </a:ext>
            </a:extLst>
          </p:cNvPr>
          <p:cNvGrpSpPr/>
          <p:nvPr/>
        </p:nvGrpSpPr>
        <p:grpSpPr>
          <a:xfrm>
            <a:off x="6410797" y="3790721"/>
            <a:ext cx="2047084" cy="574431"/>
            <a:chOff x="6410797" y="3738256"/>
            <a:chExt cx="2047084" cy="5744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26C494A-8323-3F13-27D9-53F45D50E487}"/>
                    </a:ext>
                  </a:extLst>
                </p:cNvPr>
                <p:cNvSpPr txBox="1"/>
                <p:nvPr/>
              </p:nvSpPr>
              <p:spPr>
                <a:xfrm>
                  <a:off x="6457950" y="4004910"/>
                  <a:ext cx="19999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func>
                          <m:funcPr>
                            <m:ctrlPr>
                              <a:rPr lang="en-US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26C494A-8323-3F13-27D9-53F45D50E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7950" y="4004910"/>
                  <a:ext cx="199993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91DD5FD-AB35-1F8B-F827-7FF45B621980}"/>
                    </a:ext>
                  </a:extLst>
                </p:cNvPr>
                <p:cNvSpPr txBox="1"/>
                <p:nvPr/>
              </p:nvSpPr>
              <p:spPr>
                <a:xfrm>
                  <a:off x="6410797" y="3738256"/>
                  <a:ext cx="19999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func>
                          <m:funcPr>
                            <m:ctrlPr>
                              <a:rPr lang="en-US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func>
                      </m:oMath>
                    </m:oMathPara>
                  </a14:m>
                  <a:endParaRPr lang="en-US" sz="1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91DD5FD-AB35-1F8B-F827-7FF45B6219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0797" y="3738256"/>
                  <a:ext cx="1999931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  <p:bldP spid="21" grpId="0" animBg="1"/>
      <p:bldP spid="2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hlinkClick r:id="rId6" action="ppaction://hlinksldjump"/>
              </a:rPr>
              <a:t>slide #72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/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/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blipFill>
                <a:blip r:embed="rId9"/>
                <a:stretch>
                  <a:fillRect l="-29412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/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blipFill>
                <a:blip r:embed="rId10"/>
                <a:stretch>
                  <a:fillRect l="-104839" t="-180000" r="-15000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/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blipFill>
                <a:blip r:embed="rId11"/>
                <a:stretch>
                  <a:fillRect l="-18182" t="-119672" r="-6363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/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Hermitian Operator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i="1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4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  <p:bldP spid="8" grpId="0" animBg="1"/>
      <p:bldP spid="10" grpId="0"/>
      <p:bldP spid="11" grpId="0"/>
      <p:bldP spid="21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Adding</a:t>
            </a:r>
            <a:r>
              <a:rPr lang="en-US" dirty="0">
                <a:solidFill>
                  <a:srgbClr val="7030A0"/>
                </a:solidFill>
              </a:rPr>
              <a:t>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Multiplying</a:t>
            </a:r>
            <a:r>
              <a:rPr lang="en-US" dirty="0">
                <a:solidFill>
                  <a:srgbClr val="7030A0"/>
                </a:solidFill>
              </a:rPr>
              <a:t>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29209"/>
            <a:ext cx="4129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the </a:t>
            </a:r>
            <a:r>
              <a:rPr lang="en-US" u="sng" dirty="0">
                <a:solidFill>
                  <a:srgbClr val="7030A0"/>
                </a:solidFill>
              </a:rPr>
              <a:t>variances</a:t>
            </a:r>
            <a:r>
              <a:rPr lang="en-US" dirty="0">
                <a:solidFill>
                  <a:srgbClr val="7030A0"/>
                </a:solidFill>
              </a:rPr>
              <a:t> of two arbitrary Hermitian operators is always greater than or equal to one-fourth the square of the </a:t>
            </a:r>
            <a:r>
              <a:rPr lang="en-US" i="1" dirty="0">
                <a:solidFill>
                  <a:srgbClr val="7030A0"/>
                </a:solidFill>
              </a:rPr>
              <a:t>expected value</a:t>
            </a:r>
            <a:r>
              <a:rPr lang="en-US" dirty="0">
                <a:solidFill>
                  <a:srgbClr val="7030A0"/>
                </a:solidFill>
              </a:rPr>
              <a:t>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07564-C47F-29A3-364F-B2592EBC76BE}"/>
              </a:ext>
            </a:extLst>
          </p:cNvPr>
          <p:cNvSpPr txBox="1"/>
          <p:nvPr/>
        </p:nvSpPr>
        <p:spPr>
          <a:xfrm>
            <a:off x="557551" y="3641743"/>
            <a:ext cx="342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Matrix multiplication is </a:t>
            </a:r>
            <a:r>
              <a:rPr lang="en-US" sz="1400" b="1" dirty="0">
                <a:solidFill>
                  <a:srgbClr val="00B050"/>
                </a:solidFill>
              </a:rPr>
              <a:t>NOT</a:t>
            </a:r>
            <a:r>
              <a:rPr lang="en-US" sz="1400" dirty="0">
                <a:solidFill>
                  <a:srgbClr val="00B050"/>
                </a:solidFill>
              </a:rPr>
              <a:t> commutative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479777-2094-E7EC-3A8F-E6C8FFAE43AA}"/>
              </a:ext>
            </a:extLst>
          </p:cNvPr>
          <p:cNvSpPr/>
          <p:nvPr/>
        </p:nvSpPr>
        <p:spPr>
          <a:xfrm>
            <a:off x="674558" y="3949520"/>
            <a:ext cx="823031" cy="3558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2C9DF6-60A3-4517-495B-5D5C132844F2}"/>
              </a:ext>
            </a:extLst>
          </p:cNvPr>
          <p:cNvSpPr/>
          <p:nvPr/>
        </p:nvSpPr>
        <p:spPr>
          <a:xfrm>
            <a:off x="3144491" y="5510820"/>
            <a:ext cx="777427" cy="3558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177665F-C1E2-082B-1731-BA0D03E5D93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1706923" y="3684537"/>
            <a:ext cx="1205433" cy="244713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  <p:bldP spid="3" grpId="0"/>
      <p:bldP spid="5" grpId="0" animBg="1"/>
      <p:bldP spid="5" grpId="1" animBg="1"/>
      <p:bldP spid="6" grpId="0" animBg="1"/>
      <p:bldP spid="6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823711-AEA8-C1CB-6FFE-F67CD027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07" y="1400340"/>
            <a:ext cx="5327186" cy="3593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710247" y="146872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280546" y="357683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8029" y="373473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179184" y="414919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671290" y="4543771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0E639B-3177-DF9B-D741-C8CC983A5FC5}"/>
              </a:ext>
            </a:extLst>
          </p:cNvPr>
          <p:cNvGrpSpPr/>
          <p:nvPr/>
        </p:nvGrpSpPr>
        <p:grpSpPr>
          <a:xfrm>
            <a:off x="6840650" y="4705247"/>
            <a:ext cx="1076632" cy="369332"/>
            <a:chOff x="2157212" y="5356391"/>
            <a:chExt cx="1076632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9A8D38-E5FE-6B8A-1E4E-3F07D2A2DDB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CB5D9D4-EA1A-F890-D0F4-CF3FCF433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A9535-6903-55B7-4F85-46296C2E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95" y="1400476"/>
            <a:ext cx="4887611" cy="3588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803679" y="13362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616266" y="186533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982219" y="203369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024779" y="311079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171339" y="348421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6167557" y="4335709"/>
            <a:ext cx="791822" cy="369332"/>
            <a:chOff x="2157212" y="5356391"/>
            <a:chExt cx="79182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56557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48709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2" y="4369581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82082" y="2905401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2" y="2905401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6C113F0-0EE7-527A-73B2-B85D8E9FAA76}"/>
              </a:ext>
            </a:extLst>
          </p:cNvPr>
          <p:cNvSpPr txBox="1"/>
          <p:nvPr/>
        </p:nvSpPr>
        <p:spPr>
          <a:xfrm>
            <a:off x="3468791" y="3471737"/>
            <a:ext cx="1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D66429-6B5B-133B-059C-C39876738162}"/>
              </a:ext>
            </a:extLst>
          </p:cNvPr>
          <p:cNvCxnSpPr/>
          <p:nvPr/>
        </p:nvCxnSpPr>
        <p:spPr>
          <a:xfrm>
            <a:off x="4839794" y="3666116"/>
            <a:ext cx="0" cy="12639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5BF24E7-1085-1F8B-925D-63E641209810}"/>
              </a:ext>
            </a:extLst>
          </p:cNvPr>
          <p:cNvGrpSpPr/>
          <p:nvPr/>
        </p:nvGrpSpPr>
        <p:grpSpPr>
          <a:xfrm>
            <a:off x="5657259" y="4685677"/>
            <a:ext cx="1076632" cy="369332"/>
            <a:chOff x="2157212" y="5356391"/>
            <a:chExt cx="10766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17B2B-29F4-094E-BA8C-32FDFBA368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15CAC23-1C57-53B8-8FF1-5B80CA817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C8AB24-7517-F6F6-A6D6-34A7DB3E20D6}"/>
              </a:ext>
            </a:extLst>
          </p:cNvPr>
          <p:cNvCxnSpPr/>
          <p:nvPr/>
        </p:nvCxnSpPr>
        <p:spPr>
          <a:xfrm>
            <a:off x="1506511" y="3666116"/>
            <a:ext cx="712033" cy="80095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3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3662A-345D-913D-F76B-BFE41171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9" y="571886"/>
            <a:ext cx="6960529" cy="4336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325" y="303054"/>
            <a:ext cx="2369260" cy="1103455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dirty="0">
                <a:latin typeface="+mn-lt"/>
              </a:rPr>
              <a:t> Cell 3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224072" y="779489"/>
            <a:ext cx="850548" cy="504033"/>
            <a:chOff x="5144791" y="2014787"/>
            <a:chExt cx="850548" cy="50403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4791" y="2014787"/>
              <a:ext cx="516745" cy="2490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11881" y="214948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092706" y="114689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244682" y="147875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944434" y="198360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3" y="269496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BAAEE5-373C-8612-30FC-FB9CF08E13A9}"/>
                  </a:ext>
                </a:extLst>
              </p:cNvPr>
              <p:cNvSpPr txBox="1"/>
              <p:nvPr/>
            </p:nvSpPr>
            <p:spPr>
              <a:xfrm>
                <a:off x="8076164" y="2644942"/>
                <a:ext cx="570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BAAEE5-373C-8612-30FC-FB9CF08E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164" y="2644942"/>
                <a:ext cx="5706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7030B3A-C562-F733-B076-D54B900AD416}"/>
              </a:ext>
            </a:extLst>
          </p:cNvPr>
          <p:cNvGrpSpPr/>
          <p:nvPr/>
        </p:nvGrpSpPr>
        <p:grpSpPr>
          <a:xfrm>
            <a:off x="4873873" y="2309305"/>
            <a:ext cx="1068643" cy="369332"/>
            <a:chOff x="3647644" y="5359159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B48D0-5E78-2895-3917-A378CB80A2E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8C8A2A-D80C-B35C-564F-972BACF5A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93C7D-0FA8-BFBA-D8C1-F2C3D0A3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74" y="5177075"/>
            <a:ext cx="6271079" cy="14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0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3662A-345D-913D-F76B-BFE41171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9" y="571886"/>
            <a:ext cx="6960529" cy="4336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325" y="303054"/>
            <a:ext cx="2369260" cy="1103455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dirty="0">
                <a:latin typeface="+mn-lt"/>
              </a:rPr>
              <a:t> Cell 3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224072" y="779489"/>
            <a:ext cx="850548" cy="504033"/>
            <a:chOff x="5144791" y="2014787"/>
            <a:chExt cx="850548" cy="50403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4791" y="2014787"/>
              <a:ext cx="516745" cy="2490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11881" y="214948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092706" y="114689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244682" y="147875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944434" y="198360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3" y="269496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BAAEE5-373C-8612-30FC-FB9CF08E13A9}"/>
                  </a:ext>
                </a:extLst>
              </p:cNvPr>
              <p:cNvSpPr txBox="1"/>
              <p:nvPr/>
            </p:nvSpPr>
            <p:spPr>
              <a:xfrm>
                <a:off x="8076164" y="2644942"/>
                <a:ext cx="570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BAAEE5-373C-8612-30FC-FB9CF08E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164" y="2644942"/>
                <a:ext cx="5706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87E5953-C913-ADE5-7BB7-D90B302EA33A}"/>
              </a:ext>
            </a:extLst>
          </p:cNvPr>
          <p:cNvGrpSpPr/>
          <p:nvPr/>
        </p:nvGrpSpPr>
        <p:grpSpPr>
          <a:xfrm>
            <a:off x="4873873" y="2309305"/>
            <a:ext cx="1068643" cy="369332"/>
            <a:chOff x="3647644" y="5359159"/>
            <a:chExt cx="1068643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006E5B-ACEF-8A13-78A5-32C57502CA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7289DB-83B7-B966-B35C-22E568B89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1110A7-B0AC-0F7B-1C02-457D392F4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407" y="4719751"/>
            <a:ext cx="2779420" cy="17403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0BB17B-A6DD-1905-31F4-A10262AB9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196" y="5140292"/>
            <a:ext cx="2594848" cy="4597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169A59-DEA7-3E66-874B-535E92609FB5}"/>
              </a:ext>
            </a:extLst>
          </p:cNvPr>
          <p:cNvSpPr/>
          <p:nvPr/>
        </p:nvSpPr>
        <p:spPr>
          <a:xfrm>
            <a:off x="5181417" y="5140292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7A7DCC-D296-02F3-B036-AF39F9C34989}"/>
              </a:ext>
            </a:extLst>
          </p:cNvPr>
          <p:cNvSpPr/>
          <p:nvPr/>
        </p:nvSpPr>
        <p:spPr>
          <a:xfrm>
            <a:off x="6672088" y="5140292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4C2F4D9-3061-F097-D49B-1B2C7CAD4F0C}"/>
              </a:ext>
            </a:extLst>
          </p:cNvPr>
          <p:cNvCxnSpPr>
            <a:cxnSpLocks/>
            <a:stCxn id="14" idx="2"/>
            <a:endCxn id="15" idx="2"/>
          </p:cNvCxnSpPr>
          <p:nvPr/>
        </p:nvCxnSpPr>
        <p:spPr>
          <a:xfrm rot="5400000" flipH="1" flipV="1">
            <a:off x="6046229" y="4819809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79DED8-845C-80B3-7095-EDE074D92C30}"/>
                  </a:ext>
                </a:extLst>
              </p:cNvPr>
              <p:cNvSpPr txBox="1"/>
              <p:nvPr/>
            </p:nvSpPr>
            <p:spPr>
              <a:xfrm>
                <a:off x="5172880" y="5887559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is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eigenvector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79DED8-845C-80B3-7095-EDE074D92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80" y="5887559"/>
                <a:ext cx="1995067" cy="655629"/>
              </a:xfrm>
              <a:prstGeom prst="rect">
                <a:avLst/>
              </a:prstGeom>
              <a:blipFill>
                <a:blip r:embed="rId8"/>
                <a:stretch>
                  <a:fillRect t="-68224" r="-6422" b="-6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B3869F0E-9708-81E7-D88C-BA1F5B524A56}"/>
              </a:ext>
            </a:extLst>
          </p:cNvPr>
          <p:cNvGrpSpPr/>
          <p:nvPr/>
        </p:nvGrpSpPr>
        <p:grpSpPr>
          <a:xfrm>
            <a:off x="4539211" y="31510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619C09-F6D6-2485-9FEE-7267735B2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88272E4-1837-091A-3A7C-43AED2B0E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017F35-7BE2-9B92-C9C2-0DB09C326AE1}"/>
              </a:ext>
            </a:extLst>
          </p:cNvPr>
          <p:cNvCxnSpPr/>
          <p:nvPr/>
        </p:nvCxnSpPr>
        <p:spPr>
          <a:xfrm flipV="1">
            <a:off x="3325435" y="3512345"/>
            <a:ext cx="0" cy="39955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E3F52D-020F-1827-26EA-C76F1D2A0377}"/>
              </a:ext>
            </a:extLst>
          </p:cNvPr>
          <p:cNvGrpSpPr/>
          <p:nvPr/>
        </p:nvGrpSpPr>
        <p:grpSpPr>
          <a:xfrm>
            <a:off x="7223468" y="411805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6CCDC4-4A17-C4EE-92B1-AF3AF964ED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E8565D-D776-D1AA-2528-B9D4EEF98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778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3841484" y="1668192"/>
            <a:ext cx="1973529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05AF8-AD67-354B-89B7-DB8E0AC95D54}"/>
              </a:ext>
            </a:extLst>
          </p:cNvPr>
          <p:cNvSpPr txBox="1"/>
          <p:nvPr/>
        </p:nvSpPr>
        <p:spPr>
          <a:xfrm>
            <a:off x="6061999" y="1224834"/>
            <a:ext cx="279303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An eigenvalue is </a:t>
            </a:r>
            <a:r>
              <a:rPr lang="en-US" sz="1200" b="1" dirty="0"/>
              <a:t>degenerate</a:t>
            </a:r>
            <a:r>
              <a:rPr lang="en-US" sz="1200" dirty="0"/>
              <a:t> if there is more than one linearly independent </a:t>
            </a:r>
            <a:r>
              <a:rPr lang="en-US" sz="1200" i="1" dirty="0"/>
              <a:t>eigenstate</a:t>
            </a:r>
            <a:r>
              <a:rPr lang="en-US" sz="1200" dirty="0"/>
              <a:t> belonging to that </a:t>
            </a:r>
            <a:r>
              <a:rPr lang="en-US" sz="1200" u="sng" dirty="0"/>
              <a:t>same</a:t>
            </a:r>
            <a:r>
              <a:rPr lang="en-US" sz="1200" dirty="0"/>
              <a:t> eigenvalue. Degeneracy in quantum mechanical problems typically indicates a spatial symmetry within the system.</a:t>
            </a:r>
          </a:p>
        </p:txBody>
      </p: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</a:t>
            </a:r>
            <a:r>
              <a:rPr lang="en-US" sz="1600" u="sng" dirty="0">
                <a:solidFill>
                  <a:srgbClr val="7030A0"/>
                </a:solidFill>
              </a:rPr>
              <a:t>matrix</a:t>
            </a:r>
            <a:r>
              <a:rPr lang="en-US" sz="1600" dirty="0">
                <a:solidFill>
                  <a:srgbClr val="7030A0"/>
                </a:solidFill>
              </a:rPr>
              <a:t>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10DDE63-DE08-0820-9445-13E586C7A4C8}"/>
              </a:ext>
            </a:extLst>
          </p:cNvPr>
          <p:cNvSpPr/>
          <p:nvPr/>
        </p:nvSpPr>
        <p:spPr>
          <a:xfrm>
            <a:off x="6457950" y="3888907"/>
            <a:ext cx="1803181" cy="2495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728417" y="273274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788141" y="3760763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774891C-5C20-E5DC-012F-346615D16F2E}"/>
              </a:ext>
            </a:extLst>
          </p:cNvPr>
          <p:cNvSpPr/>
          <p:nvPr/>
        </p:nvSpPr>
        <p:spPr>
          <a:xfrm>
            <a:off x="2505814" y="6356351"/>
            <a:ext cx="2222604" cy="1825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AA11C-D9E7-C667-96A0-2D2782B2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25" y="1385446"/>
            <a:ext cx="5630611" cy="2686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147805" y="130333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644418" y="180025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56683" y="334907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003538" y="377790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767496" y="3303716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496" y="3303716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50125" y="4651631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272EC-3E8F-96FE-A967-A549716CF254}"/>
              </a:ext>
            </a:extLst>
          </p:cNvPr>
          <p:cNvSpPr/>
          <p:nvPr/>
        </p:nvSpPr>
        <p:spPr>
          <a:xfrm>
            <a:off x="1396818" y="1416403"/>
            <a:ext cx="1124263" cy="1552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Schrödinger Wave Equation </a:t>
                </a:r>
                <a:r>
                  <a:rPr lang="en-US" sz="2400" dirty="0"/>
                  <a:t>based upon first principles and a good guess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Born Rule </a:t>
                </a:r>
                <a:r>
                  <a:rPr lang="en-US" sz="2400" dirty="0"/>
                  <a:t>relates the wavefunction solution of Schrodinger's differential equation to the probability density function (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PDF</a:t>
                </a:r>
                <a:r>
                  <a:rPr lang="en-US" sz="2400" dirty="0"/>
                  <a:t>) governing observables: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projection of a wavefunction's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eigenfunctions</a:t>
                </a:r>
                <a:r>
                  <a:rPr lang="en-US" sz="2400" dirty="0"/>
                  <a:t> in various </a:t>
                </a:r>
                <a:r>
                  <a:rPr lang="en-US" sz="2400" b="1" dirty="0"/>
                  <a:t>basis</a:t>
                </a:r>
                <a:r>
                  <a:rPr lang="en-US" sz="2400" dirty="0"/>
                  <a:t> is what leads to the measured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Time Independent Schrodinger Equation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TISE</a:t>
                </a:r>
                <a:r>
                  <a:rPr lang="en-US" sz="2400" dirty="0"/>
                  <a:t>) for the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Potential Well</a:t>
                </a:r>
                <a:r>
                  <a:rPr lang="en-US" sz="2400" dirty="0"/>
                  <a:t> demonstrates the concept tunneling into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classically forbidden regions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Energy levels are </a:t>
                </a:r>
                <a:r>
                  <a:rPr lang="en-US" sz="2400" b="1" dirty="0"/>
                  <a:t>quantized</a:t>
                </a:r>
                <a:r>
                  <a:rPr lang="en-US" sz="2400" dirty="0"/>
                  <a:t> in the Schrodinger model and correlate to Bohr’s semi-quantum approach to Hydrogen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932" b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Ph.D.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normalized </a:t>
            </a:r>
            <a:r>
              <a:rPr lang="en-US" sz="2400" b="1" dirty="0"/>
              <a:t>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</a:t>
            </a:r>
            <a:r>
              <a:rPr lang="en-US" sz="2400" i="1" dirty="0"/>
              <a:t>generalized</a:t>
            </a:r>
            <a:r>
              <a:rPr lang="en-US" sz="2400" dirty="0"/>
              <a:t> inner product because it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</a:t>
            </a:r>
            <a:r>
              <a:rPr lang="en-US" sz="2400" b="1" dirty="0">
                <a:solidFill>
                  <a:srgbClr val="7030A0"/>
                </a:solidFill>
              </a:rPr>
              <a:t>scalar</a:t>
            </a:r>
            <a:r>
              <a:rPr lang="en-US" sz="2400" dirty="0"/>
              <a:t> product with its corresponding </a:t>
            </a:r>
            <a:r>
              <a:rPr lang="en-US" sz="2400" b="1" dirty="0"/>
              <a:t>ket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abstract (infinite dimensional)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(finite norm)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matrices,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 - if represented by mathematical processes, they may have </a:t>
            </a:r>
            <a:r>
              <a:rPr lang="en-US" sz="2400" i="1" dirty="0"/>
              <a:t>eigen</a:t>
            </a:r>
            <a:r>
              <a:rPr lang="en-US" sz="2400" i="1" u="sng" dirty="0"/>
              <a:t>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</a:t>
            </a:r>
            <a:r>
              <a:rPr lang="en-US" sz="2400" u="sng" dirty="0"/>
              <a:t>real</a:t>
            </a:r>
            <a:r>
              <a:rPr lang="en-US" sz="2400" dirty="0"/>
              <a:t>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a canonical </a:t>
            </a:r>
            <a:r>
              <a:rPr lang="en-US" sz="2400" u="sng" dirty="0">
                <a:solidFill>
                  <a:srgbClr val="7030A0"/>
                </a:solidFill>
              </a:rPr>
              <a:t>basis</a:t>
            </a:r>
            <a:r>
              <a:rPr lang="en-US" sz="2400" dirty="0"/>
              <a:t> composed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3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0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7101</TotalTime>
  <Words>4452</Words>
  <Application>Microsoft Office PowerPoint</Application>
  <PresentationFormat>On-screen Show (4:3)</PresentationFormat>
  <Paragraphs>856</Paragraphs>
  <Slides>91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The Hamiltonian Operator for the TDSE</vt:lpstr>
      <vt:lpstr>The Hamiltonian Operator for the TDSE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dirac_notation.ipynb</vt:lpstr>
      <vt:lpstr>Run Cell 2 – dirac_notation.ipynb</vt:lpstr>
      <vt:lpstr>Run Cell 3 – dirac_notation.ipynb</vt:lpstr>
      <vt:lpstr>Run Cell 4 – dirac_notation.ipynb</vt:lpstr>
      <vt:lpstr>Abstract Vectors and Functions</vt:lpstr>
      <vt:lpstr>Abstract Vectors and Functions</vt:lpstr>
      <vt:lpstr>Orthogonal Functions</vt:lpstr>
      <vt:lpstr>Operators</vt:lpstr>
      <vt:lpstr>An Operator Eigenfunction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Operator Commutator</vt:lpstr>
      <vt:lpstr>Operator Commutator</vt:lpstr>
      <vt:lpstr>Run Cell 1 – operators.ipynb</vt:lpstr>
      <vt:lpstr>Run Cell 2 – operators.ipynb</vt:lpstr>
      <vt:lpstr>Run Cell 3 operators.ipynb</vt:lpstr>
      <vt:lpstr>Run Cell 3 operators.ipynb</vt:lpstr>
      <vt:lpstr>Run Cell 4 – operators.ipynb</vt:lpstr>
      <vt:lpstr>Run Cell 5 – operators.ipynb</vt:lpstr>
      <vt:lpstr>Run Cell 6 – operators.ipynb</vt:lpstr>
      <vt:lpstr>Run Cell 7 – operators.ipynb</vt:lpstr>
      <vt:lpstr>Session 22 – Now You Know…</vt:lpstr>
      <vt:lpstr>Session 22 – Now You Know…</vt:lpstr>
      <vt:lpstr>Session 22 – Now You Know…</vt:lpstr>
      <vt:lpstr>Session 22 – Now You Know…</vt:lpstr>
      <vt:lpstr>Task 22-01</vt:lpstr>
      <vt:lpstr>Task 22-01 (Cont.)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920</cp:revision>
  <cp:lastPrinted>2015-06-01T00:45:11Z</cp:lastPrinted>
  <dcterms:created xsi:type="dcterms:W3CDTF">2014-09-21T17:58:26Z</dcterms:created>
  <dcterms:modified xsi:type="dcterms:W3CDTF">2023-07-17T05:25:00Z</dcterms:modified>
</cp:coreProperties>
</file>